
<file path=[Content_Types].xml><?xml version="1.0" encoding="utf-8"?>
<Types xmlns="http://schemas.openxmlformats.org/package/2006/content-types">
  <Default Extension="gif" ContentType="image/gi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
  </p:notesMasterIdLst>
  <p:sldIdLst>
    <p:sldId id="264" r:id="rId3"/>
    <p:sldId id="287" r:id="rId4"/>
    <p:sldId id="300" r:id="rId6"/>
    <p:sldId id="273" r:id="rId7"/>
    <p:sldId id="298" r:id="rId8"/>
    <p:sldId id="288" r:id="rId9"/>
    <p:sldId id="297" r:id="rId10"/>
    <p:sldId id="301" r:id="rId11"/>
    <p:sldId id="294" r:id="rId12"/>
    <p:sldId id="299" r:id="rId13"/>
    <p:sldId id="302" r:id="rId14"/>
  </p:sldIdLst>
  <p:sldSz cx="12192000" cy="6858000" type="screen16x9"/>
  <p:notesSz cx="6858000" cy="9144000"/>
  <p:embeddedFontLst>
    <p:embeddedFont>
      <p:font typeface="汉仪正圆-55W" panose="00020600040101010101" pitchFamily="18" charset="-122"/>
      <p:regular r:id="rId18"/>
    </p:embeddedFont>
    <p:embeddedFont>
      <p:font typeface="Open Sans" pitchFamily="34" charset="0"/>
      <p:regular r:id="rId19"/>
      <p:bold r:id="rId20"/>
      <p:italic r:id="rId21"/>
      <p:boldItalic r:id="rId22"/>
    </p:embeddedFont>
    <p:embeddedFont>
      <p:font typeface="Open Sans Light" pitchFamily="34" charset="0"/>
      <p:regular r:id="rId23"/>
      <p:italic r:id="rId24"/>
    </p:embeddedFont>
    <p:embeddedFont>
      <p:font typeface="微软雅黑" panose="020B0503020204020204" charset="-122"/>
      <p:regular r:id="rId25"/>
    </p:embeddedFont>
    <p:embeddedFont>
      <p:font typeface="等线 Light" panose="02010600030101010101" charset="-122"/>
      <p:regular r:id="rId26"/>
    </p:embeddedFont>
    <p:embeddedFont>
      <p:font typeface="等线" panose="02010600030101010101" charset="-122"/>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5" autoAdjust="0"/>
    <p:restoredTop sz="94694"/>
  </p:normalViewPr>
  <p:slideViewPr>
    <p:cSldViewPr snapToGrid="0" snapToObjects="1">
      <p:cViewPr varScale="1">
        <p:scale>
          <a:sx n="107" d="100"/>
          <a:sy n="107" d="100"/>
        </p:scale>
        <p:origin x="55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04" name=""/>
        <p:cNvGrpSpPr/>
        <p:nvPr/>
      </p:nvGrpSpPr>
      <p:grpSpPr>
        <a:xfrm>
          <a:off x="0" y="0"/>
          <a:ext cx="0" cy="0"/>
          <a:chOff x="0" y="0"/>
          <a:chExt cx="0" cy="0"/>
        </a:xfrm>
      </p:grpSpPr>
      <p:sp>
        <p:nvSpPr>
          <p:cNvPr id="104912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12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73684-DEA6-4057-B32F-178075930482}" type="datetimeFigureOut">
              <a:rPr lang="zh-CN" altLang="en-US" smtClean="0"/>
            </a:fld>
            <a:endParaRPr lang="zh-CN" altLang="en-US"/>
          </a:p>
        </p:txBody>
      </p:sp>
      <p:sp>
        <p:nvSpPr>
          <p:cNvPr id="104912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zh-CN" altLang="en-US"/>
          </a:p>
        </p:txBody>
      </p:sp>
      <p:sp>
        <p:nvSpPr>
          <p:cNvPr id="104912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2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12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3DA20-3340-47F2-8F69-CF0BF619219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坦克大战：红白机的经典游戏</a:t>
            </a:r>
            <a:endParaRPr lang="zh-CN" altLang="en-US"/>
          </a:p>
          <a:p>
            <a:r>
              <a:rPr lang="zh-CN" altLang="en-US"/>
              <a:t>地图也是平面网格，玩家和敌人数量任意（我们会专注于单个玩家）</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off</a:t>
            </a:r>
            <a:r>
              <a:rPr lang="zh-CN" altLang="en-US"/>
              <a:t>-</a:t>
            </a:r>
            <a:r>
              <a:rPr lang="en-US" altLang="zh-CN"/>
              <a:t>policy: </a:t>
            </a:r>
            <a:r>
              <a:rPr lang="zh-CN" altLang="en-US"/>
              <a:t>可以使用历史数据进行学习，不受实时数据的限制。更容易实现高效的探索，因为行为策略可以专注于探索，而目标策略专注于性能。
</a:t>
            </a:r>
            <a:r>
              <a:rPr lang="en-US" altLang="zh-CN"/>
              <a:t>Evalustion function </a:t>
            </a:r>
            <a:r>
              <a:rPr lang="zh-CN" altLang="en-US"/>
              <a:t>的迭代</a:t>
            </a:r>
            <a:r>
              <a:rPr lang="en-US" altLang="zh-CN"/>
              <a:t>
DQN: </a:t>
            </a:r>
            <a:r>
              <a:rPr lang="zh-CN" altLang="en-US"/>
              <a:t>神经网络的的输入是状态</a:t>
            </a:r>
            <a:r>
              <a:rPr lang="en-US" altLang="zh-CN"/>
              <a:t>s</a:t>
            </a:r>
            <a:r>
              <a:rPr lang="zh-CN" altLang="en-US"/>
              <a:t>，输出是对所有动作</a:t>
            </a:r>
            <a:r>
              <a:rPr lang="en-US" altLang="zh-CN"/>
              <a:t>a</a:t>
            </a:r>
            <a:r>
              <a:rPr lang="zh-CN" altLang="en-US"/>
              <a:t>的打分</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坦克大战这个游戏本身允许玩家和敌方每次只移动不到一格，这对我们的算法带来了困扰。为了简化问题和状态，我们将游戏离散化，只允许玩家和敌方移动整格的距离。在此基础上，我们为游戏设计了</a:t>
            </a:r>
            <a:r>
              <a:rPr lang="en-US" altLang="zh-CN"/>
              <a:t>Expectimax</a:t>
            </a:r>
            <a:r>
              <a:rPr lang="zh-CN" altLang="en-US"/>
              <a:t>算法。玩家每次移动前，会判断向四个方向各移动一格，再分别使用</a:t>
            </a:r>
            <a:r>
              <a:rPr lang="en-US" altLang="zh-CN"/>
              <a:t>evaluate</a:t>
            </a:r>
            <a:r>
              <a:rPr lang="zh-CN" altLang="en-US"/>
              <a:t>函数评估每个动作好坏，并选出最优的动作。针对这个游戏，我们对</a:t>
            </a:r>
            <a:r>
              <a:rPr lang="en-US" altLang="zh-CN"/>
              <a:t>evaluate</a:t>
            </a:r>
            <a:r>
              <a:rPr lang="zh-CN" altLang="en-US"/>
              <a:t>做出了调整，</a:t>
            </a:r>
            <a:r>
              <a:rPr lang="en-US" altLang="zh-CN"/>
              <a:t>evaluate</a:t>
            </a:r>
            <a:r>
              <a:rPr lang="zh-CN" altLang="en-US"/>
              <a:t>返回的数值并不直接等同于状态的分数。首先，我们给</a:t>
            </a:r>
            <a:r>
              <a:rPr lang="en-US" altLang="zh-CN"/>
              <a:t>evaluate</a:t>
            </a:r>
            <a:r>
              <a:rPr lang="zh-CN" altLang="en-US"/>
              <a:t>添加惩罚项，</a:t>
            </a:r>
            <a:r>
              <a:rPr lang="en-US" altLang="zh-CN"/>
              <a:t>agent</a:t>
            </a:r>
            <a:r>
              <a:rPr lang="zh-CN" altLang="en-US"/>
              <a:t>距离玩家越远，惩罚越大，这样可以促使</a:t>
            </a:r>
            <a:r>
              <a:rPr lang="en-US" altLang="zh-CN"/>
              <a:t>agent</a:t>
            </a:r>
            <a:r>
              <a:rPr lang="zh-CN" altLang="en-US"/>
              <a:t>尽可能尝试接近敌方；另外，相较于</a:t>
            </a:r>
            <a:r>
              <a:rPr lang="en-US" altLang="zh-CN"/>
              <a:t>Pacman</a:t>
            </a:r>
            <a:r>
              <a:rPr lang="zh-CN" altLang="en-US"/>
              <a:t>游戏，敌方可以发射子弹，因此我们会添加额外的惩罚项，避免玩家出现在敌方正前方四格的距离。因为在这个范围内，如果敌方发射子弹，</a:t>
            </a:r>
            <a:r>
              <a:rPr lang="en-US" altLang="zh-CN"/>
              <a:t>agent</a:t>
            </a:r>
            <a:r>
              <a:rPr lang="zh-CN" altLang="en-US"/>
              <a:t>将无法躲避并游戏失败，所以要给这种状态添加很大的惩罚。</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95" name=""/>
        <p:cNvGrpSpPr/>
        <p:nvPr/>
      </p:nvGrpSpPr>
      <p:grpSpPr>
        <a:xfrm>
          <a:off x="0" y="0"/>
          <a:ext cx="0" cy="0"/>
          <a:chOff x="0" y="0"/>
          <a:chExt cx="0" cy="0"/>
        </a:xfrm>
      </p:grpSpPr>
      <p:sp>
        <p:nvSpPr>
          <p:cNvPr id="104907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104907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1049074" name="日期占位符 3"/>
          <p:cNvSpPr>
            <a:spLocks noGrp="1"/>
          </p:cNvSpPr>
          <p:nvPr>
            <p:ph type="dt" sz="half" idx="10"/>
          </p:nvPr>
        </p:nvSpPr>
        <p:spPr/>
        <p:txBody>
          <a:bodyPr/>
          <a:p>
            <a:fld id="{BA5B59B5-9BAE-C942-B8E0-470663D5EB2F}" type="datetimeFigureOut">
              <a:rPr/>
            </a:fld>
            <a:endParaRPr kumimoji="1" lang="zh-CN" altLang="en-US"/>
          </a:p>
        </p:txBody>
      </p:sp>
      <p:sp>
        <p:nvSpPr>
          <p:cNvPr id="1049075" name="页脚占位符 4"/>
          <p:cNvSpPr>
            <a:spLocks noGrp="1"/>
          </p:cNvSpPr>
          <p:nvPr>
            <p:ph type="ftr" sz="quarter" idx="11"/>
          </p:nvPr>
        </p:nvSpPr>
        <p:spPr/>
        <p:txBody>
          <a:bodyPr/>
          <a:p>
            <a:endParaRPr kumimoji="1" lang="zh-CN" altLang="en-US"/>
          </a:p>
        </p:txBody>
      </p:sp>
      <p:sp>
        <p:nvSpPr>
          <p:cNvPr id="1049076" name="灯片编号占位符 5"/>
          <p:cNvSpPr>
            <a:spLocks noGrp="1"/>
          </p:cNvSpPr>
          <p:nvPr>
            <p:ph type="sldNum" sz="quarter" idx="12"/>
          </p:nvPr>
        </p:nvSpPr>
        <p:spPr/>
        <p:txBody>
          <a:bodyPr/>
          <a:p>
            <a:fld id="{FAAAF756-2E45-8B42-973C-B9218221F544}" type="slidenum">
              <a:rPr/>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99" name=""/>
        <p:cNvGrpSpPr/>
        <p:nvPr/>
      </p:nvGrpSpPr>
      <p:grpSpPr>
        <a:xfrm>
          <a:off x="0" y="0"/>
          <a:ext cx="0" cy="0"/>
          <a:chOff x="0" y="0"/>
          <a:chExt cx="0" cy="0"/>
        </a:xfrm>
      </p:grpSpPr>
      <p:sp>
        <p:nvSpPr>
          <p:cNvPr id="1049092" name="标题 1"/>
          <p:cNvSpPr>
            <a:spLocks noGrp="1"/>
          </p:cNvSpPr>
          <p:nvPr>
            <p:ph type="title"/>
          </p:nvPr>
        </p:nvSpPr>
        <p:spPr/>
        <p:txBody>
          <a:bodyPr/>
          <a:p>
            <a:r>
              <a:rPr kumimoji="1" lang="zh-CN" altLang="en-US"/>
              <a:t>单击此处编辑母版标题样式</a:t>
            </a:r>
            <a:endParaRPr kumimoji="1" lang="zh-CN" altLang="en-US"/>
          </a:p>
        </p:txBody>
      </p:sp>
      <p:sp>
        <p:nvSpPr>
          <p:cNvPr id="1049093" name="竖排文字占位符 2"/>
          <p:cNvSpPr>
            <a:spLocks noGrp="1"/>
          </p:cNvSpPr>
          <p:nvPr>
            <p:ph type="body" orient="vert" idx="1"/>
          </p:nvPr>
        </p:nvSpPr>
        <p:spPr/>
        <p:txBody>
          <a:bodyPr vert="eaVert"/>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049094" name="日期占位符 3"/>
          <p:cNvSpPr>
            <a:spLocks noGrp="1"/>
          </p:cNvSpPr>
          <p:nvPr>
            <p:ph type="dt" sz="half" idx="10"/>
          </p:nvPr>
        </p:nvSpPr>
        <p:spPr/>
        <p:txBody>
          <a:bodyPr/>
          <a:p>
            <a:fld id="{BA5B59B5-9BAE-C942-B8E0-470663D5EB2F}" type="datetimeFigureOut">
              <a:rPr/>
            </a:fld>
            <a:endParaRPr kumimoji="1" lang="zh-CN" altLang="en-US"/>
          </a:p>
        </p:txBody>
      </p:sp>
      <p:sp>
        <p:nvSpPr>
          <p:cNvPr id="1049095" name="页脚占位符 4"/>
          <p:cNvSpPr>
            <a:spLocks noGrp="1"/>
          </p:cNvSpPr>
          <p:nvPr>
            <p:ph type="ftr" sz="quarter" idx="11"/>
          </p:nvPr>
        </p:nvSpPr>
        <p:spPr/>
        <p:txBody>
          <a:bodyPr/>
          <a:p>
            <a:endParaRPr kumimoji="1" lang="zh-CN" altLang="en-US"/>
          </a:p>
        </p:txBody>
      </p:sp>
      <p:sp>
        <p:nvSpPr>
          <p:cNvPr id="1049096" name="灯片编号占位符 5"/>
          <p:cNvSpPr>
            <a:spLocks noGrp="1"/>
          </p:cNvSpPr>
          <p:nvPr>
            <p:ph type="sldNum" sz="quarter" idx="12"/>
          </p:nvPr>
        </p:nvSpPr>
        <p:spPr/>
        <p:txBody>
          <a:bodyPr/>
          <a:p>
            <a:fld id="{FAAAF756-2E45-8B42-973C-B9218221F544}" type="slidenum">
              <a:rPr/>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97" name=""/>
        <p:cNvGrpSpPr/>
        <p:nvPr/>
      </p:nvGrpSpPr>
      <p:grpSpPr>
        <a:xfrm>
          <a:off x="0" y="0"/>
          <a:ext cx="0" cy="0"/>
          <a:chOff x="0" y="0"/>
          <a:chExt cx="0" cy="0"/>
        </a:xfrm>
      </p:grpSpPr>
      <p:sp>
        <p:nvSpPr>
          <p:cNvPr id="1049081" name="竖排标题 1"/>
          <p:cNvSpPr>
            <a:spLocks noGrp="1"/>
          </p:cNvSpPr>
          <p:nvPr>
            <p:ph type="title" orient="vert"/>
          </p:nvPr>
        </p:nvSpPr>
        <p:spPr>
          <a:xfrm>
            <a:off x="8724900" y="365125"/>
            <a:ext cx="2628900" cy="5811838"/>
          </a:xfrm>
        </p:spPr>
        <p:txBody>
          <a:bodyPr vert="eaVert"/>
          <a:p>
            <a:r>
              <a:rPr kumimoji="1" lang="zh-CN" altLang="en-US"/>
              <a:t>单击此处编辑母版标题样式</a:t>
            </a:r>
            <a:endParaRPr kumimoji="1" lang="zh-CN" altLang="en-US"/>
          </a:p>
        </p:txBody>
      </p:sp>
      <p:sp>
        <p:nvSpPr>
          <p:cNvPr id="1049082" name="竖排文字占位符 2"/>
          <p:cNvSpPr>
            <a:spLocks noGrp="1"/>
          </p:cNvSpPr>
          <p:nvPr>
            <p:ph type="body" orient="vert" idx="1"/>
          </p:nvPr>
        </p:nvSpPr>
        <p:spPr>
          <a:xfrm>
            <a:off x="838200" y="365125"/>
            <a:ext cx="7734300" cy="5811838"/>
          </a:xfrm>
        </p:spPr>
        <p:txBody>
          <a:bodyPr vert="eaVert"/>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049083" name="日期占位符 3"/>
          <p:cNvSpPr>
            <a:spLocks noGrp="1"/>
          </p:cNvSpPr>
          <p:nvPr>
            <p:ph type="dt" sz="half" idx="10"/>
          </p:nvPr>
        </p:nvSpPr>
        <p:spPr/>
        <p:txBody>
          <a:bodyPr/>
          <a:p>
            <a:fld id="{BA5B59B5-9BAE-C942-B8E0-470663D5EB2F}" type="datetimeFigureOut">
              <a:rPr/>
            </a:fld>
            <a:endParaRPr kumimoji="1" lang="zh-CN" altLang="en-US"/>
          </a:p>
        </p:txBody>
      </p:sp>
      <p:sp>
        <p:nvSpPr>
          <p:cNvPr id="1049084" name="页脚占位符 4"/>
          <p:cNvSpPr>
            <a:spLocks noGrp="1"/>
          </p:cNvSpPr>
          <p:nvPr>
            <p:ph type="ftr" sz="quarter" idx="11"/>
          </p:nvPr>
        </p:nvSpPr>
        <p:spPr/>
        <p:txBody>
          <a:bodyPr/>
          <a:p>
            <a:endParaRPr kumimoji="1" lang="zh-CN" altLang="en-US"/>
          </a:p>
        </p:txBody>
      </p:sp>
      <p:sp>
        <p:nvSpPr>
          <p:cNvPr id="1049085" name="灯片编号占位符 5"/>
          <p:cNvSpPr>
            <a:spLocks noGrp="1"/>
          </p:cNvSpPr>
          <p:nvPr>
            <p:ph type="sldNum" sz="quarter" idx="12"/>
          </p:nvPr>
        </p:nvSpPr>
        <p:spPr/>
        <p:txBody>
          <a:bodyPr/>
          <a:p>
            <a:fld id="{FAAAF756-2E45-8B42-973C-B9218221F544}" type="slidenum">
              <a:rPr/>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82" name=""/>
        <p:cNvGrpSpPr/>
        <p:nvPr/>
      </p:nvGrpSpPr>
      <p:grpSpPr>
        <a:xfrm>
          <a:off x="0" y="0"/>
          <a:ext cx="0" cy="0"/>
          <a:chOff x="0" y="0"/>
          <a:chExt cx="0" cy="0"/>
        </a:xfrm>
      </p:grpSpPr>
      <p:sp>
        <p:nvSpPr>
          <p:cNvPr id="1049045" name="标题 1"/>
          <p:cNvSpPr>
            <a:spLocks noGrp="1"/>
          </p:cNvSpPr>
          <p:nvPr>
            <p:ph type="title"/>
          </p:nvPr>
        </p:nvSpPr>
        <p:spPr/>
        <p:txBody>
          <a:bodyPr/>
          <a:p>
            <a:r>
              <a:rPr kumimoji="1" lang="zh-CN" altLang="en-US"/>
              <a:t>单击此处编辑母版标题样式</a:t>
            </a:r>
            <a:endParaRPr kumimoji="1" lang="zh-CN" altLang="en-US"/>
          </a:p>
        </p:txBody>
      </p:sp>
      <p:sp>
        <p:nvSpPr>
          <p:cNvPr id="1049046" name="内容占位符 2"/>
          <p:cNvSpPr>
            <a:spLocks noGrp="1"/>
          </p:cNvSpPr>
          <p:nvPr>
            <p:ph idx="1"/>
          </p:nvPr>
        </p:nvSpPr>
        <p:spPr/>
        <p:txBody>
          <a:bodyPr/>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049047" name="日期占位符 3"/>
          <p:cNvSpPr>
            <a:spLocks noGrp="1"/>
          </p:cNvSpPr>
          <p:nvPr>
            <p:ph type="dt" sz="half" idx="10"/>
          </p:nvPr>
        </p:nvSpPr>
        <p:spPr/>
        <p:txBody>
          <a:bodyPr/>
          <a:p>
            <a:fld id="{BA5B59B5-9BAE-C942-B8E0-470663D5EB2F}" type="datetimeFigureOut">
              <a:rPr/>
            </a:fld>
            <a:endParaRPr kumimoji="1" lang="zh-CN" altLang="en-US"/>
          </a:p>
        </p:txBody>
      </p:sp>
      <p:sp>
        <p:nvSpPr>
          <p:cNvPr id="1049048" name="页脚占位符 4"/>
          <p:cNvSpPr>
            <a:spLocks noGrp="1"/>
          </p:cNvSpPr>
          <p:nvPr>
            <p:ph type="ftr" sz="quarter" idx="11"/>
          </p:nvPr>
        </p:nvSpPr>
        <p:spPr/>
        <p:txBody>
          <a:bodyPr/>
          <a:p>
            <a:endParaRPr kumimoji="1" lang="zh-CN" altLang="en-US"/>
          </a:p>
        </p:txBody>
      </p:sp>
      <p:sp>
        <p:nvSpPr>
          <p:cNvPr id="1049049" name="灯片编号占位符 5"/>
          <p:cNvSpPr>
            <a:spLocks noGrp="1"/>
          </p:cNvSpPr>
          <p:nvPr>
            <p:ph type="sldNum" sz="quarter" idx="12"/>
          </p:nvPr>
        </p:nvSpPr>
        <p:spPr/>
        <p:txBody>
          <a:bodyPr/>
          <a:p>
            <a:fld id="{FAAAF756-2E45-8B42-973C-B9218221F544}" type="slidenum">
              <a:rPr/>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00" name=""/>
        <p:cNvGrpSpPr/>
        <p:nvPr/>
      </p:nvGrpSpPr>
      <p:grpSpPr>
        <a:xfrm>
          <a:off x="0" y="0"/>
          <a:ext cx="0" cy="0"/>
          <a:chOff x="0" y="0"/>
          <a:chExt cx="0" cy="0"/>
        </a:xfrm>
      </p:grpSpPr>
      <p:sp>
        <p:nvSpPr>
          <p:cNvPr id="1049097"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1049098"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1049099" name="日期占位符 3"/>
          <p:cNvSpPr>
            <a:spLocks noGrp="1"/>
          </p:cNvSpPr>
          <p:nvPr>
            <p:ph type="dt" sz="half" idx="10"/>
          </p:nvPr>
        </p:nvSpPr>
        <p:spPr/>
        <p:txBody>
          <a:bodyPr/>
          <a:p>
            <a:fld id="{BA5B59B5-9BAE-C942-B8E0-470663D5EB2F}" type="datetimeFigureOut">
              <a:rPr/>
            </a:fld>
            <a:endParaRPr kumimoji="1" lang="zh-CN" altLang="en-US"/>
          </a:p>
        </p:txBody>
      </p:sp>
      <p:sp>
        <p:nvSpPr>
          <p:cNvPr id="1049100" name="页脚占位符 4"/>
          <p:cNvSpPr>
            <a:spLocks noGrp="1"/>
          </p:cNvSpPr>
          <p:nvPr>
            <p:ph type="ftr" sz="quarter" idx="11"/>
          </p:nvPr>
        </p:nvSpPr>
        <p:spPr/>
        <p:txBody>
          <a:bodyPr/>
          <a:p>
            <a:endParaRPr kumimoji="1" lang="zh-CN" altLang="en-US"/>
          </a:p>
        </p:txBody>
      </p:sp>
      <p:sp>
        <p:nvSpPr>
          <p:cNvPr id="1049101" name="灯片编号占位符 5"/>
          <p:cNvSpPr>
            <a:spLocks noGrp="1"/>
          </p:cNvSpPr>
          <p:nvPr>
            <p:ph type="sldNum" sz="quarter" idx="12"/>
          </p:nvPr>
        </p:nvSpPr>
        <p:spPr/>
        <p:txBody>
          <a:bodyPr/>
          <a:p>
            <a:fld id="{FAAAF756-2E45-8B42-973C-B9218221F544}" type="slidenum">
              <a:rPr/>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01" name=""/>
        <p:cNvGrpSpPr/>
        <p:nvPr/>
      </p:nvGrpSpPr>
      <p:grpSpPr>
        <a:xfrm>
          <a:off x="0" y="0"/>
          <a:ext cx="0" cy="0"/>
          <a:chOff x="0" y="0"/>
          <a:chExt cx="0" cy="0"/>
        </a:xfrm>
      </p:grpSpPr>
      <p:sp>
        <p:nvSpPr>
          <p:cNvPr id="1049102" name="标题 1"/>
          <p:cNvSpPr>
            <a:spLocks noGrp="1"/>
          </p:cNvSpPr>
          <p:nvPr>
            <p:ph type="title"/>
          </p:nvPr>
        </p:nvSpPr>
        <p:spPr/>
        <p:txBody>
          <a:bodyPr/>
          <a:p>
            <a:r>
              <a:rPr kumimoji="1" lang="zh-CN" altLang="en-US"/>
              <a:t>单击此处编辑母版标题样式</a:t>
            </a:r>
            <a:endParaRPr kumimoji="1" lang="zh-CN" altLang="en-US"/>
          </a:p>
        </p:txBody>
      </p:sp>
      <p:sp>
        <p:nvSpPr>
          <p:cNvPr id="1049103" name="内容占位符 2"/>
          <p:cNvSpPr>
            <a:spLocks noGrp="1"/>
          </p:cNvSpPr>
          <p:nvPr>
            <p:ph sz="half" idx="1"/>
          </p:nvPr>
        </p:nvSpPr>
        <p:spPr>
          <a:xfrm>
            <a:off x="838200" y="1825625"/>
            <a:ext cx="5181600" cy="4351338"/>
          </a:xfrm>
        </p:spPr>
        <p:txBody>
          <a:bodyPr/>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049104" name="内容占位符 3"/>
          <p:cNvSpPr>
            <a:spLocks noGrp="1"/>
          </p:cNvSpPr>
          <p:nvPr>
            <p:ph sz="half" idx="2"/>
          </p:nvPr>
        </p:nvSpPr>
        <p:spPr>
          <a:xfrm>
            <a:off x="6172200" y="1825625"/>
            <a:ext cx="5181600" cy="4351338"/>
          </a:xfrm>
        </p:spPr>
        <p:txBody>
          <a:bodyPr/>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049105" name="日期占位符 4"/>
          <p:cNvSpPr>
            <a:spLocks noGrp="1"/>
          </p:cNvSpPr>
          <p:nvPr>
            <p:ph type="dt" sz="half" idx="10"/>
          </p:nvPr>
        </p:nvSpPr>
        <p:spPr/>
        <p:txBody>
          <a:bodyPr/>
          <a:p>
            <a:fld id="{BA5B59B5-9BAE-C942-B8E0-470663D5EB2F}" type="datetimeFigureOut">
              <a:rPr/>
            </a:fld>
            <a:endParaRPr kumimoji="1" lang="zh-CN" altLang="en-US"/>
          </a:p>
        </p:txBody>
      </p:sp>
      <p:sp>
        <p:nvSpPr>
          <p:cNvPr id="1049106" name="页脚占位符 5"/>
          <p:cNvSpPr>
            <a:spLocks noGrp="1"/>
          </p:cNvSpPr>
          <p:nvPr>
            <p:ph type="ftr" sz="quarter" idx="11"/>
          </p:nvPr>
        </p:nvSpPr>
        <p:spPr/>
        <p:txBody>
          <a:bodyPr/>
          <a:p>
            <a:endParaRPr kumimoji="1" lang="zh-CN" altLang="en-US"/>
          </a:p>
        </p:txBody>
      </p:sp>
      <p:sp>
        <p:nvSpPr>
          <p:cNvPr id="1049107" name="灯片编号占位符 6"/>
          <p:cNvSpPr>
            <a:spLocks noGrp="1"/>
          </p:cNvSpPr>
          <p:nvPr>
            <p:ph type="sldNum" sz="quarter" idx="12"/>
          </p:nvPr>
        </p:nvSpPr>
        <p:spPr/>
        <p:txBody>
          <a:bodyPr/>
          <a:p>
            <a:fld id="{FAAAF756-2E45-8B42-973C-B9218221F544}" type="slidenum">
              <a:rPr/>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02" name=""/>
        <p:cNvGrpSpPr/>
        <p:nvPr/>
      </p:nvGrpSpPr>
      <p:grpSpPr>
        <a:xfrm>
          <a:off x="0" y="0"/>
          <a:ext cx="0" cy="0"/>
          <a:chOff x="0" y="0"/>
          <a:chExt cx="0" cy="0"/>
        </a:xfrm>
      </p:grpSpPr>
      <p:sp>
        <p:nvSpPr>
          <p:cNvPr id="1049108" name="标题 1"/>
          <p:cNvSpPr>
            <a:spLocks noGrp="1"/>
          </p:cNvSpPr>
          <p:nvPr>
            <p:ph type="title"/>
          </p:nvPr>
        </p:nvSpPr>
        <p:spPr>
          <a:xfrm>
            <a:off x="839788" y="365125"/>
            <a:ext cx="10515600" cy="1325563"/>
          </a:xfrm>
        </p:spPr>
        <p:txBody>
          <a:bodyPr/>
          <a:p>
            <a:r>
              <a:rPr kumimoji="1" lang="zh-CN" altLang="en-US"/>
              <a:t>单击此处编辑母版标题样式</a:t>
            </a:r>
            <a:endParaRPr kumimoji="1" lang="zh-CN" altLang="en-US"/>
          </a:p>
        </p:txBody>
      </p:sp>
      <p:sp>
        <p:nvSpPr>
          <p:cNvPr id="1049109"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1049110" name="内容占位符 3"/>
          <p:cNvSpPr>
            <a:spLocks noGrp="1"/>
          </p:cNvSpPr>
          <p:nvPr>
            <p:ph sz="half" idx="2"/>
          </p:nvPr>
        </p:nvSpPr>
        <p:spPr>
          <a:xfrm>
            <a:off x="839788" y="2505075"/>
            <a:ext cx="5157787" cy="3684588"/>
          </a:xfrm>
        </p:spPr>
        <p:txBody>
          <a:bodyPr/>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049111"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1049112" name="内容占位符 5"/>
          <p:cNvSpPr>
            <a:spLocks noGrp="1"/>
          </p:cNvSpPr>
          <p:nvPr>
            <p:ph sz="quarter" idx="4"/>
          </p:nvPr>
        </p:nvSpPr>
        <p:spPr>
          <a:xfrm>
            <a:off x="6172200" y="2505075"/>
            <a:ext cx="5183188" cy="3684588"/>
          </a:xfrm>
        </p:spPr>
        <p:txBody>
          <a:bodyPr/>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049113" name="日期占位符 6"/>
          <p:cNvSpPr>
            <a:spLocks noGrp="1"/>
          </p:cNvSpPr>
          <p:nvPr>
            <p:ph type="dt" sz="half" idx="10"/>
          </p:nvPr>
        </p:nvSpPr>
        <p:spPr/>
        <p:txBody>
          <a:bodyPr/>
          <a:p>
            <a:fld id="{BA5B59B5-9BAE-C942-B8E0-470663D5EB2F}" type="datetimeFigureOut">
              <a:rPr/>
            </a:fld>
            <a:endParaRPr kumimoji="1" lang="zh-CN" altLang="en-US"/>
          </a:p>
        </p:txBody>
      </p:sp>
      <p:sp>
        <p:nvSpPr>
          <p:cNvPr id="1049114" name="页脚占位符 7"/>
          <p:cNvSpPr>
            <a:spLocks noGrp="1"/>
          </p:cNvSpPr>
          <p:nvPr>
            <p:ph type="ftr" sz="quarter" idx="11"/>
          </p:nvPr>
        </p:nvSpPr>
        <p:spPr/>
        <p:txBody>
          <a:bodyPr/>
          <a:p>
            <a:endParaRPr kumimoji="1" lang="zh-CN" altLang="en-US"/>
          </a:p>
        </p:txBody>
      </p:sp>
      <p:sp>
        <p:nvSpPr>
          <p:cNvPr id="1049115" name="灯片编号占位符 8"/>
          <p:cNvSpPr>
            <a:spLocks noGrp="1"/>
          </p:cNvSpPr>
          <p:nvPr>
            <p:ph type="sldNum" sz="quarter" idx="12"/>
          </p:nvPr>
        </p:nvSpPr>
        <p:spPr/>
        <p:txBody>
          <a:bodyPr/>
          <a:p>
            <a:fld id="{FAAAF756-2E45-8B42-973C-B9218221F544}" type="slidenum">
              <a:rPr/>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96" name=""/>
        <p:cNvGrpSpPr/>
        <p:nvPr/>
      </p:nvGrpSpPr>
      <p:grpSpPr>
        <a:xfrm>
          <a:off x="0" y="0"/>
          <a:ext cx="0" cy="0"/>
          <a:chOff x="0" y="0"/>
          <a:chExt cx="0" cy="0"/>
        </a:xfrm>
      </p:grpSpPr>
      <p:sp>
        <p:nvSpPr>
          <p:cNvPr id="1049077" name="标题 1"/>
          <p:cNvSpPr>
            <a:spLocks noGrp="1"/>
          </p:cNvSpPr>
          <p:nvPr>
            <p:ph type="title"/>
          </p:nvPr>
        </p:nvSpPr>
        <p:spPr/>
        <p:txBody>
          <a:bodyPr/>
          <a:p>
            <a:r>
              <a:rPr kumimoji="1" lang="zh-CN" altLang="en-US"/>
              <a:t>单击此处编辑母版标题样式</a:t>
            </a:r>
            <a:endParaRPr kumimoji="1" lang="zh-CN" altLang="en-US"/>
          </a:p>
        </p:txBody>
      </p:sp>
      <p:sp>
        <p:nvSpPr>
          <p:cNvPr id="1049078" name="日期占位符 2"/>
          <p:cNvSpPr>
            <a:spLocks noGrp="1"/>
          </p:cNvSpPr>
          <p:nvPr>
            <p:ph type="dt" sz="half" idx="10"/>
          </p:nvPr>
        </p:nvSpPr>
        <p:spPr/>
        <p:txBody>
          <a:bodyPr/>
          <a:p>
            <a:fld id="{BA5B59B5-9BAE-C942-B8E0-470663D5EB2F}" type="datetimeFigureOut">
              <a:rPr/>
            </a:fld>
            <a:endParaRPr kumimoji="1" lang="zh-CN" altLang="en-US"/>
          </a:p>
        </p:txBody>
      </p:sp>
      <p:sp>
        <p:nvSpPr>
          <p:cNvPr id="1049079" name="页脚占位符 3"/>
          <p:cNvSpPr>
            <a:spLocks noGrp="1"/>
          </p:cNvSpPr>
          <p:nvPr>
            <p:ph type="ftr" sz="quarter" idx="11"/>
          </p:nvPr>
        </p:nvSpPr>
        <p:spPr/>
        <p:txBody>
          <a:bodyPr/>
          <a:p>
            <a:endParaRPr kumimoji="1" lang="zh-CN" altLang="en-US"/>
          </a:p>
        </p:txBody>
      </p:sp>
      <p:sp>
        <p:nvSpPr>
          <p:cNvPr id="1049080" name="灯片编号占位符 4"/>
          <p:cNvSpPr>
            <a:spLocks noGrp="1"/>
          </p:cNvSpPr>
          <p:nvPr>
            <p:ph type="sldNum" sz="quarter" idx="12"/>
          </p:nvPr>
        </p:nvSpPr>
        <p:spPr/>
        <p:txBody>
          <a:bodyPr/>
          <a:p>
            <a:fld id="{FAAAF756-2E45-8B42-973C-B9218221F544}" type="slidenum">
              <a:rPr/>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24" name=""/>
        <p:cNvGrpSpPr/>
        <p:nvPr/>
      </p:nvGrpSpPr>
      <p:grpSpPr>
        <a:xfrm>
          <a:off x="0" y="0"/>
          <a:ext cx="0" cy="0"/>
          <a:chOff x="0" y="0"/>
          <a:chExt cx="0" cy="0"/>
        </a:xfrm>
      </p:grpSpPr>
      <p:sp>
        <p:nvSpPr>
          <p:cNvPr id="1048581" name="日期占位符 1"/>
          <p:cNvSpPr>
            <a:spLocks noGrp="1"/>
          </p:cNvSpPr>
          <p:nvPr>
            <p:ph type="dt" sz="half" idx="10"/>
          </p:nvPr>
        </p:nvSpPr>
        <p:spPr/>
        <p:txBody>
          <a:bodyPr/>
          <a:p>
            <a:fld id="{BA5B59B5-9BAE-C942-B8E0-470663D5EB2F}" type="datetimeFigureOut">
              <a:rPr/>
            </a:fld>
            <a:endParaRPr kumimoji="1" lang="zh-CN" altLang="en-US"/>
          </a:p>
        </p:txBody>
      </p:sp>
      <p:sp>
        <p:nvSpPr>
          <p:cNvPr id="1048582" name="页脚占位符 2"/>
          <p:cNvSpPr>
            <a:spLocks noGrp="1"/>
          </p:cNvSpPr>
          <p:nvPr>
            <p:ph type="ftr" sz="quarter" idx="11"/>
          </p:nvPr>
        </p:nvSpPr>
        <p:spPr/>
        <p:txBody>
          <a:bodyPr/>
          <a:p>
            <a:endParaRPr kumimoji="1" lang="zh-CN" altLang="en-US"/>
          </a:p>
        </p:txBody>
      </p:sp>
      <p:sp>
        <p:nvSpPr>
          <p:cNvPr id="1048583" name="灯片编号占位符 3"/>
          <p:cNvSpPr>
            <a:spLocks noGrp="1"/>
          </p:cNvSpPr>
          <p:nvPr>
            <p:ph type="sldNum" sz="quarter" idx="12"/>
          </p:nvPr>
        </p:nvSpPr>
        <p:spPr/>
        <p:txBody>
          <a:bodyPr/>
          <a:p>
            <a:fld id="{FAAAF756-2E45-8B42-973C-B9218221F544}" type="slidenum">
              <a:rPr/>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03" name=""/>
        <p:cNvGrpSpPr/>
        <p:nvPr/>
      </p:nvGrpSpPr>
      <p:grpSpPr>
        <a:xfrm>
          <a:off x="0" y="0"/>
          <a:ext cx="0" cy="0"/>
          <a:chOff x="0" y="0"/>
          <a:chExt cx="0" cy="0"/>
        </a:xfrm>
      </p:grpSpPr>
      <p:sp>
        <p:nvSpPr>
          <p:cNvPr id="1049116"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1049117"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049118"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1049119" name="日期占位符 4"/>
          <p:cNvSpPr>
            <a:spLocks noGrp="1"/>
          </p:cNvSpPr>
          <p:nvPr>
            <p:ph type="dt" sz="half" idx="10"/>
          </p:nvPr>
        </p:nvSpPr>
        <p:spPr/>
        <p:txBody>
          <a:bodyPr/>
          <a:p>
            <a:fld id="{BA5B59B5-9BAE-C942-B8E0-470663D5EB2F}" type="datetimeFigureOut">
              <a:rPr/>
            </a:fld>
            <a:endParaRPr kumimoji="1" lang="zh-CN" altLang="en-US"/>
          </a:p>
        </p:txBody>
      </p:sp>
      <p:sp>
        <p:nvSpPr>
          <p:cNvPr id="1049120" name="页脚占位符 5"/>
          <p:cNvSpPr>
            <a:spLocks noGrp="1"/>
          </p:cNvSpPr>
          <p:nvPr>
            <p:ph type="ftr" sz="quarter" idx="11"/>
          </p:nvPr>
        </p:nvSpPr>
        <p:spPr/>
        <p:txBody>
          <a:bodyPr/>
          <a:p>
            <a:endParaRPr kumimoji="1" lang="zh-CN" altLang="en-US"/>
          </a:p>
        </p:txBody>
      </p:sp>
      <p:sp>
        <p:nvSpPr>
          <p:cNvPr id="1049121" name="灯片编号占位符 6"/>
          <p:cNvSpPr>
            <a:spLocks noGrp="1"/>
          </p:cNvSpPr>
          <p:nvPr>
            <p:ph type="sldNum" sz="quarter" idx="12"/>
          </p:nvPr>
        </p:nvSpPr>
        <p:spPr/>
        <p:txBody>
          <a:bodyPr/>
          <a:p>
            <a:fld id="{FAAAF756-2E45-8B42-973C-B9218221F544}" type="slidenum">
              <a:rPr/>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98" name=""/>
        <p:cNvGrpSpPr/>
        <p:nvPr/>
      </p:nvGrpSpPr>
      <p:grpSpPr>
        <a:xfrm>
          <a:off x="0" y="0"/>
          <a:ext cx="0" cy="0"/>
          <a:chOff x="0" y="0"/>
          <a:chExt cx="0" cy="0"/>
        </a:xfrm>
      </p:grpSpPr>
      <p:sp>
        <p:nvSpPr>
          <p:cNvPr id="1049086"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1049087"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1049088"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1049089" name="日期占位符 4"/>
          <p:cNvSpPr>
            <a:spLocks noGrp="1"/>
          </p:cNvSpPr>
          <p:nvPr>
            <p:ph type="dt" sz="half" idx="10"/>
          </p:nvPr>
        </p:nvSpPr>
        <p:spPr/>
        <p:txBody>
          <a:bodyPr/>
          <a:p>
            <a:fld id="{BA5B59B5-9BAE-C942-B8E0-470663D5EB2F}" type="datetimeFigureOut">
              <a:rPr/>
            </a:fld>
            <a:endParaRPr kumimoji="1" lang="zh-CN" altLang="en-US"/>
          </a:p>
        </p:txBody>
      </p:sp>
      <p:sp>
        <p:nvSpPr>
          <p:cNvPr id="1049090" name="页脚占位符 5"/>
          <p:cNvSpPr>
            <a:spLocks noGrp="1"/>
          </p:cNvSpPr>
          <p:nvPr>
            <p:ph type="ftr" sz="quarter" idx="11"/>
          </p:nvPr>
        </p:nvSpPr>
        <p:spPr/>
        <p:txBody>
          <a:bodyPr/>
          <a:p>
            <a:endParaRPr kumimoji="1" lang="zh-CN" altLang="en-US"/>
          </a:p>
        </p:txBody>
      </p:sp>
      <p:sp>
        <p:nvSpPr>
          <p:cNvPr id="1049091" name="灯片编号占位符 6"/>
          <p:cNvSpPr>
            <a:spLocks noGrp="1"/>
          </p:cNvSpPr>
          <p:nvPr>
            <p:ph type="sldNum" sz="quarter" idx="12"/>
          </p:nvPr>
        </p:nvSpPr>
        <p:spPr/>
        <p:txBody>
          <a:bodyPr/>
          <a:p>
            <a:fld id="{FAAAF756-2E45-8B42-973C-B9218221F544}" type="slidenum">
              <a:rPr/>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kumimoji="1" lang="zh-CN" altLang="en-US"/>
              <a:t>单击此处编辑母版标题样式</a:t>
            </a:r>
            <a:endParaRPr kumimoji="1"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B59B5-9BAE-C942-B8E0-470663D5EB2F}" type="datetimeFigureOut">
              <a:rPr/>
            </a:fld>
            <a:endParaRPr kumimoji="1"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AF756-2E45-8B42-973C-B9218221F544}" type="slidenum">
              <a:rPr/>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github.com/IronSpiderMan/TankWar" TargetMode="Externa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www.retrogames.cz/play_014-NES.php" TargetMode="External"/><Relationship Id="rId1" Type="http://schemas.openxmlformats.org/officeDocument/2006/relationships/image" Target="../media/image1.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4"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585"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586"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587"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588" name="深度视觉·原创设计 https://www.docer.com/works?userid=22383862"/>
          <p:cNvSpPr txBox="1"/>
          <p:nvPr/>
        </p:nvSpPr>
        <p:spPr>
          <a:xfrm>
            <a:off x="1524000" y="2095960"/>
            <a:ext cx="9144000" cy="1198880"/>
          </a:xfrm>
          <a:prstGeom prst="rect">
            <a:avLst/>
          </a:prstGeom>
          <a:noFill/>
        </p:spPr>
        <p:txBody>
          <a:bodyPr wrap="square" rtlCol="0">
            <a:spAutoFit/>
          </a:bodyPr>
          <a:p>
            <a:pPr algn="ctr"/>
            <a:r>
              <a:rPr lang="en-US" altLang="zh-CN"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Tank War</a:t>
            </a:r>
            <a:endPar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589" name="深度视觉·原创设计 https://www.docer.com/works?userid=22383862"/>
          <p:cNvSpPr txBox="1"/>
          <p:nvPr/>
        </p:nvSpPr>
        <p:spPr>
          <a:xfrm>
            <a:off x="2935710" y="4261677"/>
            <a:ext cx="6320580" cy="276860"/>
          </a:xfrm>
          <a:prstGeom prst="rect">
            <a:avLst/>
          </a:prstGeom>
          <a:noFill/>
        </p:spPr>
        <p:txBody>
          <a:bodyPr wrap="square" lIns="0" tIns="0" rIns="0" bIns="0" rtlCol="0">
            <a:spAutoFit/>
            <a:scene3d>
              <a:camera prst="orthographicFront"/>
              <a:lightRig rig="threePt" dir="t"/>
            </a:scene3d>
            <a:sp3d contourW="12700"/>
          </a:bodyPr>
          <a:p>
            <a:pPr algn="ctr">
              <a:lnSpc>
                <a:spcPct val="150000"/>
              </a:lnSpc>
            </a:pP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Artificial Intelligence 2023</a:t>
            </a: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2024</a:t>
            </a:r>
            <a:endPar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590" name="深度视觉·原创设计 https://www.docer.com/works?userid=22383862"/>
          <p:cNvSpPr txBox="1"/>
          <p:nvPr/>
        </p:nvSpPr>
        <p:spPr>
          <a:xfrm>
            <a:off x="4360327" y="3580208"/>
            <a:ext cx="3330426" cy="339090"/>
          </a:xfrm>
          <a:prstGeom prst="rect">
            <a:avLst/>
          </a:prstGeom>
          <a:noFill/>
        </p:spPr>
        <p:txBody>
          <a:bodyPr wrap="square" rtlCol="0">
            <a:noAutofit/>
          </a:bodyPr>
          <a:p>
            <a:pPr algn="dist"/>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FINAL REPORT</a:t>
            </a:r>
            <a:endParaRPr lang="zh-CN" altLang="en-US"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9015"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6"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7"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8" name="深度视觉·原创设计 https://www.docer.com/works?userid=22383862"/>
          <p:cNvSpPr txBox="1"/>
          <p:nvPr/>
        </p:nvSpPr>
        <p:spPr>
          <a:xfrm>
            <a:off x="4173739" y="350773"/>
            <a:ext cx="3844428" cy="800100"/>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2600">
                <a:solidFill>
                  <a:srgbClr val="000000"/>
                </a:solidFill>
                <a:latin typeface="Arial" panose="020B0604020202020204" pitchFamily="34" charset="0"/>
                <a:ea typeface="Arial" panose="020B0604020202020204" pitchFamily="34" charset="0"/>
                <a:cs typeface="Arial" panose="020B0604020202020204" pitchFamily="34" charset="0"/>
              </a:rPr>
              <a:t>Conclusion</a:t>
            </a:r>
            <a:endParaRPr lang="zh-CN" altLang="en-US" sz="2600">
              <a:solidFill>
                <a:srgbClr val="000000"/>
              </a:solidFill>
              <a:latin typeface="Arial" panose="020B0604020202020204" pitchFamily="34" charset="0"/>
              <a:ea typeface="Arial" panose="020B0604020202020204" pitchFamily="34" charset="0"/>
              <a:cs typeface="Arial" panose="020B0604020202020204" pitchFamily="34" charset="0"/>
            </a:endParaRPr>
          </a:p>
        </p:txBody>
      </p:sp>
      <p:cxnSp>
        <p:nvCxnSpPr>
          <p:cNvPr id="3145731" name="深度视觉·原创设计 https://www.docer.com/works?userid=22383862"/>
          <p:cNvCxnSpPr/>
          <p:nvPr/>
        </p:nvCxnSpPr>
        <p:spPr>
          <a:xfrm>
            <a:off x="9465276" y="-709735"/>
            <a:ext cx="0" cy="274487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32" name="深度视觉·原创设计 https://www.docer.com/works?userid=22383862"/>
          <p:cNvCxnSpPr/>
          <p:nvPr/>
        </p:nvCxnSpPr>
        <p:spPr>
          <a:xfrm>
            <a:off x="2310307" y="1889533"/>
            <a:ext cx="721634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图片 10" descr="upload_post_object_v2_716933609"/>
          <p:cNvPicPr>
            <a:picLocks noChangeAspect="1"/>
          </p:cNvPicPr>
          <p:nvPr/>
        </p:nvPicPr>
        <p:blipFill>
          <a:blip r:embed="rId1"/>
          <a:stretch>
            <a:fillRect/>
          </a:stretch>
        </p:blipFill>
        <p:spPr>
          <a:xfrm>
            <a:off x="803029" y="1889522"/>
            <a:ext cx="3797591" cy="3244915"/>
          </a:xfrm>
          <a:prstGeom prst="rect">
            <a:avLst/>
          </a:prstGeom>
        </p:spPr>
      </p:pic>
      <p:sp>
        <p:nvSpPr>
          <p:cNvPr id="1" name="文本框 0"/>
          <p:cNvSpPr txBox="1"/>
          <p:nvPr/>
        </p:nvSpPr>
        <p:spPr>
          <a:xfrm>
            <a:off x="4989882" y="1889499"/>
            <a:ext cx="5634890" cy="922020"/>
          </a:xfrm>
          <a:prstGeom prst="rect">
            <a:avLst/>
          </a:prstGeom>
          <a:noFill/>
        </p:spPr>
        <p:txBody>
          <a:bodyPr wrap="square" rtlCol="0" anchor="t">
            <a:noAutofit/>
          </a:bodyPr>
          <a:p>
            <a:r>
              <a:rPr lang="en-US" altLang="zh-CN" b="1"/>
              <a:t>We observe that t</a:t>
            </a:r>
            <a:r>
              <a:rPr lang="zh-CN" altLang="en-US" b="1"/>
              <a:t>he agents are </a:t>
            </a:r>
            <a:r>
              <a:rPr lang="en-US" altLang="zh-CN" b="1"/>
              <a:t>seemingly </a:t>
            </a:r>
            <a:r>
              <a:rPr lang="zh-CN" altLang="en-US" b="1"/>
              <a:t>behaving less active than human players, this helps the agents to stay alive and get more points.</a:t>
            </a:r>
            <a:endParaRPr lang="zh-CN" altLang="en-US" b="1"/>
          </a:p>
        </p:txBody>
      </p:sp>
      <p:sp>
        <p:nvSpPr>
          <p:cNvPr id="2" name="文本框 1"/>
          <p:cNvSpPr txBox="1"/>
          <p:nvPr/>
        </p:nvSpPr>
        <p:spPr>
          <a:xfrm>
            <a:off x="4989848" y="3106383"/>
            <a:ext cx="7942877" cy="645160"/>
          </a:xfrm>
          <a:prstGeom prst="rect">
            <a:avLst/>
          </a:prstGeom>
          <a:noFill/>
        </p:spPr>
        <p:txBody>
          <a:bodyPr wrap="square" rtlCol="0" anchor="t">
            <a:noAutofit/>
          </a:bodyPr>
          <a:p>
            <a:r>
              <a:rPr lang="zh-CN" altLang="en-US" b="1"/>
              <a:t>Search complexity grows with depth exponentially.</a:t>
            </a:r>
            <a:endParaRPr lang="zh-CN" altLang="en-US" b="1"/>
          </a:p>
        </p:txBody>
      </p:sp>
      <p:sp>
        <p:nvSpPr>
          <p:cNvPr id="3" name="文本框 2"/>
          <p:cNvSpPr txBox="1"/>
          <p:nvPr/>
        </p:nvSpPr>
        <p:spPr>
          <a:xfrm>
            <a:off x="4989848" y="3751571"/>
            <a:ext cx="7841341" cy="645160"/>
          </a:xfrm>
          <a:prstGeom prst="rect">
            <a:avLst/>
          </a:prstGeom>
          <a:noFill/>
        </p:spPr>
        <p:txBody>
          <a:bodyPr wrap="square" rtlCol="0" anchor="t">
            <a:noAutofit/>
          </a:bodyPr>
          <a:p>
            <a:r>
              <a:rPr lang="zh-CN" altLang="en-US" b="1"/>
              <a:t>The deep Q learning model can perform better</a:t>
            </a:r>
            <a:endParaRPr lang="zh-CN" altLang="en-US" b="1"/>
          </a:p>
          <a:p>
            <a:r>
              <a:rPr lang="zh-CN" altLang="en-US" b="1"/>
              <a:t>with more training </a:t>
            </a:r>
            <a:r>
              <a:rPr lang="en-US" altLang="zh-CN" b="1"/>
              <a:t>(still training and getting better)</a:t>
            </a:r>
            <a:endParaRPr lang="zh-CN" altLang="en-US" b="1"/>
          </a:p>
        </p:txBody>
      </p:sp>
      <p:sp>
        <p:nvSpPr>
          <p:cNvPr id="4" name="文本框 3"/>
          <p:cNvSpPr txBox="1"/>
          <p:nvPr/>
        </p:nvSpPr>
        <p:spPr>
          <a:xfrm>
            <a:off x="4989848" y="4544634"/>
            <a:ext cx="7315200" cy="368300"/>
          </a:xfrm>
          <a:prstGeom prst="rect">
            <a:avLst/>
          </a:prstGeom>
          <a:noFill/>
        </p:spPr>
        <p:txBody>
          <a:bodyPr wrap="square" rtlCol="0" anchor="t">
            <a:spAutoFit/>
          </a:bodyPr>
          <a:p>
            <a:r>
              <a:rPr lang="en-US" altLang="zh-CN" b="1"/>
              <a:t>More</a:t>
            </a:r>
            <a:r>
              <a:rPr lang="zh-CN" altLang="en-US" b="1"/>
              <a:t> </a:t>
            </a:r>
            <a:r>
              <a:rPr lang="en-US" altLang="zh-CN" b="1"/>
              <a:t>details will be explained in final report...</a:t>
            </a:r>
            <a:endParaRPr lang="zh-CN" altLang="en-US" b="1"/>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9038"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39"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40"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41"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42" name="深度视觉·原创设计 https://www.docer.com/works?userid=22383862"/>
          <p:cNvSpPr txBox="1"/>
          <p:nvPr/>
        </p:nvSpPr>
        <p:spPr>
          <a:xfrm>
            <a:off x="1523953" y="903117"/>
            <a:ext cx="9144000" cy="1198880"/>
          </a:xfrm>
          <a:prstGeom prst="rect">
            <a:avLst/>
          </a:prstGeom>
          <a:noFill/>
        </p:spPr>
        <p:txBody>
          <a:bodyPr wrap="square" rtlCol="0">
            <a:spAutoFit/>
          </a:bodyPr>
          <a:p>
            <a:pPr algn="ctr"/>
            <a:r>
              <a:rPr lang="en-US" altLang="zh-CN"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Thanks</a:t>
            </a:r>
            <a:endPar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44" name="深度视觉·原创设计 https://www.docer.com/works?userid=22383862"/>
          <p:cNvSpPr txBox="1"/>
          <p:nvPr/>
        </p:nvSpPr>
        <p:spPr>
          <a:xfrm>
            <a:off x="4972454" y="3580208"/>
            <a:ext cx="2505628" cy="339090"/>
          </a:xfrm>
          <a:prstGeom prst="rect">
            <a:avLst/>
          </a:prstGeom>
          <a:noFill/>
        </p:spPr>
        <p:txBody>
          <a:bodyPr wrap="square" rtlCol="0">
            <a:noAutofit/>
          </a:bodyPr>
          <a:p>
            <a:pPr algn="dist"/>
            <a:r>
              <a:rPr lang="zh-CN" altLang="en-US"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FINAL REPORT</a:t>
            </a:r>
            <a:endParaRPr lang="zh-CN" altLang="en-US"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
        <p:nvSpPr>
          <p:cNvPr id="1" name="文本框 0"/>
          <p:cNvSpPr txBox="1"/>
          <p:nvPr userDrawn="1"/>
        </p:nvSpPr>
        <p:spPr>
          <a:xfrm>
            <a:off x="2146560" y="4275505"/>
            <a:ext cx="4298052" cy="368300"/>
          </a:xfrm>
          <a:prstGeom prst="rect">
            <a:avLst/>
          </a:prstGeom>
        </p:spPr>
        <p:txBody>
          <a:bodyPr wrap="none" rtlCol="0">
            <a:noAutofit/>
          </a:bodyPr>
          <a:p>
            <a:r>
              <a:rPr lang="en-US" altLang="zh-CN"/>
              <a:t>Open Source Code of the pygame:  </a:t>
            </a:r>
            <a:r>
              <a:rPr lang="en-US" altLang="zh-CN">
                <a:hlinkClick r:id="rId1"/>
              </a:rPr>
              <a:t>https://github.com/IronSpiderMan/TankWar</a:t>
            </a:r>
            <a:endParaRPr lang="zh-CN" altLang="en-US"/>
          </a:p>
        </p:txBody>
      </p:sp>
      <p:sp>
        <p:nvSpPr>
          <p:cNvPr id="2" name="文本框 1"/>
          <p:cNvSpPr txBox="1"/>
          <p:nvPr userDrawn="1"/>
        </p:nvSpPr>
        <p:spPr>
          <a:xfrm>
            <a:off x="2514595" y="1955819"/>
            <a:ext cx="6458821" cy="368300"/>
          </a:xfrm>
          <a:prstGeom prst="rect">
            <a:avLst/>
          </a:prstGeom>
        </p:spPr>
        <p:txBody>
          <a:bodyPr wrap="none" rtlCol="0">
            <a:noAutofit/>
          </a:bodyPr>
          <a:p>
            <a:pPr algn="l"/>
            <a:r>
              <a:rPr lang="zh-CN" altLang="en-US"/>
              <a:t>何依阳：</a:t>
            </a:r>
            <a:r>
              <a:rPr lang="en-US" altLang="zh-CN"/>
              <a:t>Q learning, Adapted A* Search  Agent implementation and analysis</a:t>
            </a:r>
            <a:endParaRPr lang="zh-CN" altLang="en-US"/>
          </a:p>
          <a:p>
            <a:pPr algn="l"/>
            <a:r>
              <a:rPr lang="zh-CN" altLang="en-US"/>
              <a:t>滕孜信：</a:t>
            </a:r>
            <a:r>
              <a:rPr lang="en-US" altLang="zh-CN"/>
              <a:t>Deep Q Network implementation and analysis</a:t>
            </a:r>
            <a:endParaRPr lang="zh-CN" altLang="en-US"/>
          </a:p>
          <a:p>
            <a:pPr algn="l"/>
            <a:r>
              <a:rPr lang="zh-CN" altLang="en-US"/>
              <a:t>汪洛：    </a:t>
            </a:r>
            <a:r>
              <a:rPr lang="en-US" altLang="zh-CN"/>
              <a:t>Expectimax Agent implementation and analysis</a:t>
            </a:r>
            <a:endParaRPr lang="zh-CN" altLang="en-US"/>
          </a:p>
          <a:p>
            <a:pPr algn="l"/>
            <a:r>
              <a:rPr lang="zh-CN" altLang="en-US"/>
              <a:t>张晓夏：</a:t>
            </a:r>
            <a:r>
              <a:rPr lang="en-US" altLang="zh-CN"/>
              <a:t>Essay</a:t>
            </a:r>
            <a:r>
              <a:rPr lang="zh-CN" altLang="en-US"/>
              <a:t>---</a:t>
            </a:r>
            <a:r>
              <a:rPr lang="en-US" altLang="zh-CN"/>
              <a:t>Related Work, Methodology, Experiment; Overall Planning</a:t>
            </a:r>
            <a:endParaRPr lang="zh-CN" altLang="en-US"/>
          </a:p>
          <a:p>
            <a:pPr algn="l"/>
            <a:r>
              <a:rPr lang="zh-CN" altLang="en-US"/>
              <a:t>徐启翰：</a:t>
            </a:r>
            <a:r>
              <a:rPr lang="en-US" altLang="zh-CN"/>
              <a:t>Essay</a:t>
            </a:r>
            <a:r>
              <a:rPr lang="zh-CN" altLang="en-US"/>
              <a:t>---</a:t>
            </a:r>
            <a:r>
              <a:rPr lang="en-US" altLang="zh-CN"/>
              <a:t>Introduction, Conclusion and revise</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9015"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6"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7"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600">
                <a:solidFill>
                  <a:srgbClr val="000000"/>
                </a:solidFill>
                <a:latin typeface="Arial" panose="020B0604020202020204" pitchFamily="34" charset="0"/>
                <a:ea typeface="Arial" panose="020B0604020202020204" pitchFamily="34" charset="0"/>
                <a:cs typeface="Arial" panose="020B0604020202020204" pitchFamily="34" charset="0"/>
                <a:sym typeface="汉仪正圆-55W" panose="00020600040101010101" pitchFamily="18" charset="-122"/>
              </a:rPr>
              <a:t>Background</a:t>
            </a:r>
            <a:endParaRPr lang="zh-CN" altLang="en-US" sz="2600">
              <a:solidFill>
                <a:srgbClr val="000000"/>
              </a:solidFill>
              <a:latin typeface="Arial" panose="020B0604020202020204" pitchFamily="34" charset="0"/>
              <a:ea typeface="Arial" panose="020B0604020202020204" pitchFamily="34" charset="0"/>
              <a:cs typeface="Arial" panose="020B0604020202020204" pitchFamily="34" charset="0"/>
              <a:sym typeface="汉仪正圆-55W" panose="00020600040101010101" pitchFamily="18" charset="-122"/>
            </a:endParaRPr>
          </a:p>
        </p:txBody>
      </p:sp>
      <p:sp>
        <p:nvSpPr>
          <p:cNvPr id="2" name="文本框 1"/>
          <p:cNvSpPr txBox="1"/>
          <p:nvPr userDrawn="1"/>
        </p:nvSpPr>
        <p:spPr>
          <a:xfrm>
            <a:off x="711105" y="1358289"/>
            <a:ext cx="10769752" cy="5217511"/>
          </a:xfrm>
          <a:prstGeom prst="rect">
            <a:avLst/>
          </a:prstGeom>
        </p:spPr>
        <p:txBody>
          <a:bodyPr wrap="square" rtlCol="0">
            <a:noAutofit/>
          </a:bodyPr>
          <a:p>
            <a:pPr algn="l">
              <a:lnSpc>
                <a:spcPct val="150000"/>
              </a:lnSpc>
            </a:pPr>
            <a:r>
              <a:rPr lang="en-US" altLang="zh-CN" sz="2000" b="1" i="1">
                <a:latin typeface="Arial" panose="020B0604020202020204" pitchFamily="34" charset="0"/>
                <a:ea typeface="Arial" panose="020B0604020202020204" pitchFamily="34" charset="0"/>
                <a:cs typeface="Arial" panose="020B0604020202020204" pitchFamily="34" charset="0"/>
              </a:rPr>
              <a:t>Tank war </a:t>
            </a:r>
            <a:r>
              <a:rPr lang="en-US" altLang="zh-CN" sz="2000">
                <a:latin typeface="Arial" panose="020B0604020202020204" pitchFamily="34" charset="0"/>
                <a:ea typeface="Arial" panose="020B0604020202020204" pitchFamily="34" charset="0"/>
                <a:cs typeface="Arial" panose="020B0604020202020204" pitchFamily="34" charset="0"/>
              </a:rPr>
              <a:t>: 2</a:t>
            </a:r>
            <a:r>
              <a:rPr lang="zh-CN" altLang="en-US" sz="2000">
                <a:latin typeface="Arial" panose="020B0604020202020204" pitchFamily="34" charset="0"/>
                <a:ea typeface="Arial" panose="020B0604020202020204" pitchFamily="34" charset="0"/>
                <a:cs typeface="Arial" panose="020B0604020202020204" pitchFamily="34" charset="0"/>
              </a:rPr>
              <a:t>-</a:t>
            </a:r>
            <a:r>
              <a:rPr lang="en-US" altLang="zh-CN" sz="2000">
                <a:latin typeface="Arial" panose="020B0604020202020204" pitchFamily="34" charset="0"/>
                <a:ea typeface="Arial" panose="020B0604020202020204" pitchFamily="34" charset="0"/>
                <a:cs typeface="Arial" panose="020B0604020202020204" pitchFamily="34" charset="0"/>
              </a:rPr>
              <a:t>D board multi-directional shooter</a:t>
            </a:r>
            <a:endParaRPr lang="en-US" altLang="zh-CN" sz="2000">
              <a:latin typeface="Arial" panose="020B0604020202020204" pitchFamily="34" charset="0"/>
              <a:ea typeface="Arial" panose="020B0604020202020204" pitchFamily="34" charset="0"/>
              <a:cs typeface="Arial" panose="020B0604020202020204" pitchFamily="34" charset="0"/>
            </a:endParaRPr>
          </a:p>
          <a:p>
            <a:pPr marL="342900" indent="-342900" algn="l">
              <a:lnSpc>
                <a:spcPct val="150000"/>
              </a:lnSpc>
              <a:buChar char="•"/>
            </a:pPr>
            <a:r>
              <a:rPr lang="en-US" altLang="zh-CN" sz="2000">
                <a:latin typeface="Arial" panose="020B0604020202020204" pitchFamily="34" charset="0"/>
                <a:ea typeface="Arial" panose="020B0604020202020204" pitchFamily="34" charset="0"/>
                <a:cs typeface="Arial" panose="020B0604020202020204" pitchFamily="34" charset="0"/>
              </a:rPr>
              <a:t>A Popular Instance: </a:t>
            </a:r>
            <a:r>
              <a:rPr lang="en-US" altLang="zh-CN" sz="2000" i="1">
                <a:latin typeface="Arial" panose="020B0604020202020204" pitchFamily="34" charset="0"/>
                <a:ea typeface="Arial" panose="020B0604020202020204" pitchFamily="34" charset="0"/>
                <a:cs typeface="Arial" panose="020B0604020202020204" pitchFamily="34" charset="0"/>
              </a:rPr>
              <a:t>Battle City </a:t>
            </a:r>
            <a:r>
              <a:rPr lang="en-US" altLang="zh-CN" sz="1600">
                <a:latin typeface="Arial" panose="020B0604020202020204" pitchFamily="34" charset="0"/>
                <a:ea typeface="Arial" panose="020B0604020202020204" pitchFamily="34" charset="0"/>
                <a:cs typeface="Arial" panose="020B0604020202020204" pitchFamily="34" charset="0"/>
              </a:rPr>
              <a:t>released in 1985 on FC/NES </a:t>
            </a:r>
            <a:endParaRPr lang="en-US" altLang="zh-CN" sz="1600">
              <a:latin typeface="Arial" panose="020B0604020202020204" pitchFamily="34" charset="0"/>
              <a:ea typeface="Arial" panose="020B0604020202020204" pitchFamily="34" charset="0"/>
              <a:cs typeface="Arial" panose="020B0604020202020204" pitchFamily="34" charset="0"/>
            </a:endParaRPr>
          </a:p>
          <a:p>
            <a:pPr marL="800100" lvl="1" indent="-342900" algn="l">
              <a:lnSpc>
                <a:spcPct val="150000"/>
              </a:lnSpc>
              <a:buChar char="•"/>
            </a:pPr>
            <a:r>
              <a:rPr lang="en-US" altLang="zh-CN">
                <a:latin typeface="Arial" panose="020B0604020202020204" pitchFamily="34" charset="0"/>
                <a:ea typeface="Arial" panose="020B0604020202020204" pitchFamily="34" charset="0"/>
                <a:cs typeface="Arial" panose="020B0604020202020204" pitchFamily="34" charset="0"/>
              </a:rPr>
              <a:t>Maps (boards) are made of grids on a panel</a:t>
            </a:r>
            <a:endParaRPr lang="en-US" altLang="zh-CN">
              <a:latin typeface="Arial" panose="020B0604020202020204" pitchFamily="34" charset="0"/>
              <a:ea typeface="Arial" panose="020B0604020202020204" pitchFamily="34" charset="0"/>
              <a:cs typeface="Arial" panose="020B0604020202020204" pitchFamily="34" charset="0"/>
            </a:endParaRPr>
          </a:p>
          <a:p>
            <a:pPr marL="800100" lvl="1" indent="-342900" algn="l">
              <a:lnSpc>
                <a:spcPct val="150000"/>
              </a:lnSpc>
              <a:buChar char="•"/>
            </a:pPr>
            <a:r>
              <a:rPr lang="en-US" altLang="zh-CN">
                <a:latin typeface="Arial" panose="020B0604020202020204" pitchFamily="34" charset="0"/>
                <a:ea typeface="Arial" panose="020B0604020202020204" pitchFamily="34" charset="0"/>
                <a:cs typeface="Arial" panose="020B0604020202020204" pitchFamily="34" charset="0"/>
              </a:rPr>
              <a:t>Arbitrary numbers of players and enemies (cannot overlay)</a:t>
            </a:r>
            <a:endParaRPr lang="en-US" altLang="zh-CN">
              <a:latin typeface="Arial" panose="020B0604020202020204" pitchFamily="34" charset="0"/>
              <a:ea typeface="Arial" panose="020B0604020202020204" pitchFamily="34" charset="0"/>
              <a:cs typeface="Arial" panose="020B0604020202020204" pitchFamily="34" charset="0"/>
            </a:endParaRPr>
          </a:p>
          <a:p>
            <a:pPr lvl="1" indent="0" algn="l">
              <a:lnSpc>
                <a:spcPct val="150000"/>
              </a:lnSpc>
              <a:buNone/>
            </a:pPr>
            <a:r>
              <a:rPr lang="en-US" altLang="zh-CN" sz="1400">
                <a:latin typeface="Arial" panose="020B0604020202020204" pitchFamily="34" charset="0"/>
                <a:ea typeface="Arial" panose="020B0604020202020204" pitchFamily="34" charset="0"/>
                <a:cs typeface="Arial" panose="020B0604020202020204" pitchFamily="34" charset="0"/>
              </a:rPr>
              <a:t>	</a:t>
            </a:r>
            <a:r>
              <a:rPr lang="en-US" altLang="zh-CN" sz="1600">
                <a:latin typeface="Arial" panose="020B0604020202020204" pitchFamily="34" charset="0"/>
                <a:ea typeface="Arial" panose="020B0604020202020204" pitchFamily="34" charset="0"/>
                <a:cs typeface="Arial" panose="020B0604020202020204" pitchFamily="34" charset="0"/>
              </a:rPr>
              <a:t>(We will only involve single player in our project)</a:t>
            </a:r>
            <a:endParaRPr lang="en-US" altLang="zh-CN" sz="1600">
              <a:latin typeface="Arial" panose="020B0604020202020204" pitchFamily="34" charset="0"/>
              <a:ea typeface="Arial" panose="020B0604020202020204" pitchFamily="34" charset="0"/>
              <a:cs typeface="Arial" panose="020B0604020202020204" pitchFamily="34" charset="0"/>
            </a:endParaRPr>
          </a:p>
          <a:p>
            <a:pPr lvl="1" indent="0" algn="l">
              <a:lnSpc>
                <a:spcPct val="150000"/>
              </a:lnSpc>
              <a:buNone/>
            </a:pPr>
            <a:r>
              <a:rPr lang="en-US" altLang="zh-CN" sz="2000">
                <a:latin typeface="Arial" panose="020B0604020202020204" pitchFamily="34" charset="0"/>
                <a:ea typeface="Arial" panose="020B0604020202020204" pitchFamily="34" charset="0"/>
                <a:cs typeface="Arial" panose="020B0604020202020204" pitchFamily="34" charset="0"/>
              </a:rPr>
              <a:t>What's more...</a:t>
            </a:r>
            <a:endParaRPr lang="en-US" altLang="zh-CN" sz="2000">
              <a:latin typeface="Arial" panose="020B0604020202020204" pitchFamily="34" charset="0"/>
              <a:ea typeface="Arial" panose="020B0604020202020204" pitchFamily="34" charset="0"/>
              <a:cs typeface="Arial" panose="020B0604020202020204" pitchFamily="34" charset="0"/>
            </a:endParaRPr>
          </a:p>
          <a:p>
            <a:pPr marL="800100" lvl="1" indent="-342900" algn="l">
              <a:lnSpc>
                <a:spcPct val="150000"/>
              </a:lnSpc>
              <a:buChar char="•"/>
            </a:pPr>
            <a:r>
              <a:rPr lang="en-US" altLang="zh-CN">
                <a:latin typeface="Arial" panose="020B0604020202020204" pitchFamily="34" charset="0"/>
                <a:ea typeface="Arial" panose="020B0604020202020204" pitchFamily="34" charset="0"/>
                <a:cs typeface="Arial" panose="020B0604020202020204" pitchFamily="34" charset="0"/>
              </a:rPr>
              <a:t>Player and enemies </a:t>
            </a:r>
            <a:r>
              <a:rPr lang="en-US" altLang="zh-CN" b="1">
                <a:latin typeface="Arial" panose="020B0604020202020204" pitchFamily="34" charset="0"/>
                <a:ea typeface="Arial" panose="020B0604020202020204" pitchFamily="34" charset="0"/>
                <a:cs typeface="Arial" panose="020B0604020202020204" pitchFamily="34" charset="0"/>
              </a:rPr>
              <a:t>shoot shells</a:t>
            </a:r>
            <a:endParaRPr lang="en-US" altLang="zh-CN" b="1">
              <a:latin typeface="Arial" panose="020B0604020202020204" pitchFamily="34" charset="0"/>
              <a:ea typeface="Arial" panose="020B0604020202020204" pitchFamily="34" charset="0"/>
              <a:cs typeface="Arial" panose="020B0604020202020204" pitchFamily="34" charset="0"/>
            </a:endParaRPr>
          </a:p>
          <a:p>
            <a:pPr marL="800100" lvl="1" indent="-342900" algn="l">
              <a:lnSpc>
                <a:spcPct val="150000"/>
              </a:lnSpc>
              <a:buChar char="•"/>
            </a:pPr>
            <a:r>
              <a:rPr lang="en-US" altLang="zh-CN">
                <a:latin typeface="Arial" panose="020B0604020202020204" pitchFamily="34" charset="0"/>
                <a:ea typeface="Arial" panose="020B0604020202020204" pitchFamily="34" charset="0"/>
                <a:cs typeface="Arial" panose="020B0604020202020204" pitchFamily="34" charset="0"/>
              </a:rPr>
              <a:t>One side wins if and only if </a:t>
            </a:r>
            <a:r>
              <a:rPr lang="en-US" altLang="zh-CN">
                <a:solidFill>
                  <a:srgbClr val="4472C4"/>
                </a:solidFill>
                <a:latin typeface="Arial" panose="020B0604020202020204" pitchFamily="34" charset="0"/>
                <a:ea typeface="Arial" panose="020B0604020202020204" pitchFamily="34" charset="0"/>
                <a:cs typeface="Arial" panose="020B0604020202020204" pitchFamily="34" charset="0"/>
              </a:rPr>
              <a:t>all opponents are dead</a:t>
            </a:r>
            <a:r>
              <a:rPr lang="en-US" altLang="zh-CN">
                <a:latin typeface="Arial" panose="020B0604020202020204" pitchFamily="34" charset="0"/>
                <a:ea typeface="Arial" panose="020B0604020202020204" pitchFamily="34" charset="0"/>
                <a:cs typeface="Arial" panose="020B0604020202020204" pitchFamily="34" charset="0"/>
              </a:rPr>
              <a:t> (or their </a:t>
            </a:r>
            <a:r>
              <a:rPr lang="en-US" altLang="zh-CN" i="1">
                <a:solidFill>
                  <a:srgbClr val="4472C4"/>
                </a:solidFill>
                <a:latin typeface="Arial" panose="020B0604020202020204" pitchFamily="34" charset="0"/>
                <a:ea typeface="Arial" panose="020B0604020202020204" pitchFamily="34" charset="0"/>
                <a:cs typeface="Arial" panose="020B0604020202020204" pitchFamily="34" charset="0"/>
              </a:rPr>
              <a:t>headquater</a:t>
            </a:r>
            <a:r>
              <a:rPr lang="en-US" altLang="zh-CN">
                <a:solidFill>
                  <a:srgbClr val="4472C4"/>
                </a:solidFill>
                <a:latin typeface="Arial" panose="020B0604020202020204" pitchFamily="34" charset="0"/>
                <a:ea typeface="Arial" panose="020B0604020202020204" pitchFamily="34" charset="0"/>
                <a:cs typeface="Arial" panose="020B0604020202020204" pitchFamily="34" charset="0"/>
              </a:rPr>
              <a:t> is destroyed</a:t>
            </a:r>
            <a:r>
              <a:rPr lang="en-US" altLang="zh-CN">
                <a:solidFill>
                  <a:srgbClr val="000000"/>
                </a:solidFill>
                <a:latin typeface="Arial" panose="020B0604020202020204" pitchFamily="34" charset="0"/>
                <a:ea typeface="Arial" panose="020B0604020202020204" pitchFamily="34" charset="0"/>
                <a:cs typeface="Arial" panose="020B0604020202020204" pitchFamily="34" charset="0"/>
              </a:rPr>
              <a:t>)</a:t>
            </a:r>
            <a:endParaRPr lang="en-US" altLang="zh-CN">
              <a:solidFill>
                <a:srgbClr val="000000"/>
              </a:solidFill>
              <a:latin typeface="Arial" panose="020B0604020202020204" pitchFamily="34" charset="0"/>
              <a:ea typeface="Arial" panose="020B0604020202020204" pitchFamily="34" charset="0"/>
              <a:cs typeface="Arial" panose="020B0604020202020204" pitchFamily="34" charset="0"/>
            </a:endParaRPr>
          </a:p>
          <a:p>
            <a:pPr marL="800100" lvl="1" indent="-342900" algn="l">
              <a:lnSpc>
                <a:spcPct val="150000"/>
              </a:lnSpc>
              <a:buChar char="•"/>
            </a:pPr>
            <a:r>
              <a:rPr lang="en-US" altLang="zh-CN">
                <a:latin typeface="Arial" panose="020B0604020202020204" pitchFamily="34" charset="0"/>
                <a:ea typeface="Arial" panose="020B0604020202020204" pitchFamily="34" charset="0"/>
                <a:cs typeface="Arial" panose="020B0604020202020204" pitchFamily="34" charset="0"/>
              </a:rPr>
              <a:t>A grid can be empty, breakable/unbreakable wall, water (block tanks but not shells), ......</a:t>
            </a:r>
            <a:endParaRPr lang="en-US" altLang="zh-CN">
              <a:latin typeface="Arial" panose="020B0604020202020204" pitchFamily="34" charset="0"/>
              <a:ea typeface="Arial" panose="020B0604020202020204" pitchFamily="34" charset="0"/>
              <a:cs typeface="Arial" panose="020B0604020202020204" pitchFamily="34" charset="0"/>
            </a:endParaRPr>
          </a:p>
          <a:p>
            <a:pPr marL="342900" lvl="0" indent="-342900" algn="l">
              <a:lnSpc>
                <a:spcPct val="150000"/>
              </a:lnSpc>
              <a:buChar char="•"/>
            </a:pPr>
            <a:endParaRPr lang="zh-CN" altLang="en-US">
              <a:latin typeface="Arial" panose="020B0604020202020204" pitchFamily="34" charset="0"/>
              <a:ea typeface="Arial" panose="020B0604020202020204" pitchFamily="34" charset="0"/>
              <a:cs typeface="Arial" panose="020B0604020202020204" pitchFamily="34" charset="0"/>
            </a:endParaRPr>
          </a:p>
        </p:txBody>
      </p:sp>
      <p:pic>
        <p:nvPicPr>
          <p:cNvPr id="5" name="图片 4" descr="upload_post_object_v2_2940023474"/>
          <p:cNvPicPr>
            <a:picLocks noChangeAspect="1"/>
          </p:cNvPicPr>
          <p:nvPr/>
        </p:nvPicPr>
        <p:blipFill>
          <a:blip r:embed="rId1"/>
          <a:stretch>
            <a:fillRect/>
          </a:stretch>
        </p:blipFill>
        <p:spPr>
          <a:xfrm>
            <a:off x="7879787" y="1358222"/>
            <a:ext cx="3280705" cy="2854275"/>
          </a:xfrm>
          <a:prstGeom prst="rect">
            <a:avLst/>
          </a:prstGeom>
          <a:effectLst/>
        </p:spPr>
      </p:pic>
      <p:sp>
        <p:nvSpPr>
          <p:cNvPr id="7" name="文本框 6"/>
          <p:cNvSpPr txBox="1"/>
          <p:nvPr userDrawn="1"/>
        </p:nvSpPr>
        <p:spPr>
          <a:xfrm>
            <a:off x="8113954" y="4212519"/>
            <a:ext cx="2812537" cy="280585"/>
          </a:xfrm>
          <a:prstGeom prst="rect">
            <a:avLst/>
          </a:prstGeom>
        </p:spPr>
        <p:txBody>
          <a:bodyPr wrap="square" rtlCol="0" anchor="t">
            <a:noAutofit/>
          </a:bodyPr>
          <a:p>
            <a:r>
              <a:rPr lang="en-US" altLang="zh-CN" sz="1000">
                <a:latin typeface="Arial" panose="020B0604020202020204" pitchFamily="34" charset="0"/>
                <a:ea typeface="Arial" panose="020B0604020202020204" pitchFamily="34" charset="0"/>
                <a:cs typeface="Arial" panose="020B0604020202020204" pitchFamily="34" charset="0"/>
                <a:hlinkClick r:id="rId2"/>
              </a:rPr>
              <a:t>https://www.retrogames.cz/play_014-NES.php</a:t>
            </a:r>
            <a:endParaRPr lang="zh-CN" altLang="en-US" sz="100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9015"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6"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7" name="深度视觉·原创设计 https://www.docer.com/works?userid=22383862"/>
          <p:cNvSpPr/>
          <p:nvPr/>
        </p:nvSpPr>
        <p:spPr>
          <a:xfrm>
            <a:off x="3686504" y="350803"/>
            <a:ext cx="5360169"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8" name="深度视觉·原创设计 https://www.docer.com/works?userid=22383862"/>
          <p:cNvSpPr txBox="1"/>
          <p:nvPr/>
        </p:nvSpPr>
        <p:spPr>
          <a:xfrm>
            <a:off x="3830539" y="396926"/>
            <a:ext cx="5072090" cy="800100"/>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2600">
                <a:solidFill>
                  <a:srgbClr val="000000"/>
                </a:solidFill>
                <a:latin typeface="Arial" panose="020B0604020202020204" pitchFamily="34" charset="0"/>
                <a:ea typeface="Arial" panose="020B0604020202020204" pitchFamily="34" charset="0"/>
                <a:cs typeface="Arial" panose="020B0604020202020204" pitchFamily="34" charset="0"/>
              </a:rPr>
              <a:t>Some simplifications to the game</a:t>
            </a:r>
            <a:endParaRPr lang="zh-CN" altLang="en-US" sz="2600">
              <a:solidFill>
                <a:srgbClr val="000000"/>
              </a:solidFill>
              <a:latin typeface="Arial" panose="020B0604020202020204" pitchFamily="34" charset="0"/>
              <a:ea typeface="Arial" panose="020B0604020202020204" pitchFamily="34" charset="0"/>
              <a:cs typeface="Arial" panose="020B0604020202020204" pitchFamily="34" charset="0"/>
            </a:endParaRPr>
          </a:p>
        </p:txBody>
      </p:sp>
      <p:cxnSp>
        <p:nvCxnSpPr>
          <p:cNvPr id="3145731" name="深度视觉·原创设计 https://www.docer.com/works?userid=22383862"/>
          <p:cNvCxnSpPr/>
          <p:nvPr/>
        </p:nvCxnSpPr>
        <p:spPr>
          <a:xfrm>
            <a:off x="9465276" y="-709735"/>
            <a:ext cx="0" cy="274487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32" name="深度视觉·原创设计 https://www.docer.com/works?userid=22383862"/>
          <p:cNvCxnSpPr/>
          <p:nvPr/>
        </p:nvCxnSpPr>
        <p:spPr>
          <a:xfrm>
            <a:off x="2310307" y="1889533"/>
            <a:ext cx="721634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 name="文本框 0"/>
          <p:cNvSpPr txBox="1"/>
          <p:nvPr userDrawn="1"/>
        </p:nvSpPr>
        <p:spPr>
          <a:xfrm>
            <a:off x="1271508" y="1115165"/>
            <a:ext cx="7078998" cy="488297"/>
          </a:xfrm>
          <a:prstGeom prst="rect">
            <a:avLst/>
          </a:prstGeom>
        </p:spPr>
        <p:txBody>
          <a:bodyPr wrap="none" rtlCol="0">
            <a:noAutofit/>
          </a:bodyPr>
          <a:p>
            <a:r>
              <a:rPr lang="en-US" altLang="zh-CN" b="1">
                <a:solidFill>
                  <a:schemeClr val="tx1"/>
                </a:solidFill>
              </a:rPr>
              <a:t>The game has</a:t>
            </a:r>
            <a:endParaRPr lang="en-US" altLang="zh-CN">
              <a:solidFill>
                <a:schemeClr val="tx1"/>
              </a:solidFill>
            </a:endParaRPr>
          </a:p>
        </p:txBody>
      </p:sp>
      <p:sp>
        <p:nvSpPr>
          <p:cNvPr id="2" name="文本框 1"/>
          <p:cNvSpPr txBox="1"/>
          <p:nvPr userDrawn="1"/>
        </p:nvSpPr>
        <p:spPr>
          <a:xfrm>
            <a:off x="1996475" y="1520312"/>
            <a:ext cx="5815244" cy="3035928"/>
          </a:xfrm>
          <a:prstGeom prst="rect">
            <a:avLst/>
          </a:prstGeom>
        </p:spPr>
        <p:txBody>
          <a:bodyPr wrap="none" rtlCol="0">
            <a:noAutofit/>
          </a:bodyPr>
          <a:p>
            <a:r>
              <a:rPr lang="en-US" altLang="zh-CN" b="1"/>
              <a:t>too many differernt states</a:t>
            </a:r>
            <a:r>
              <a:rPr lang="zh-CN" altLang="en-US" b="1"/>
              <a:t>……</a:t>
            </a:r>
            <a:endParaRPr lang="zh-CN" altLang="en-US" b="1"/>
          </a:p>
          <a:p>
            <a:r>
              <a:rPr lang="en-US" altLang="zh-CN"/>
              <a:t>the movement of the hero and the enemies is continuous. It's not moving</a:t>
            </a:r>
            <a:endParaRPr lang="en-US" altLang="zh-CN"/>
          </a:p>
          <a:p>
            <a:r>
              <a:rPr lang="en-US" altLang="zh-CN"/>
              <a:t> grid by grid, but moving in pixels </a:t>
            </a:r>
            <a:r>
              <a:rPr lang="zh-CN" altLang="en-US"/>
              <a:t>-</a:t>
            </a:r>
            <a:r>
              <a:rPr lang="en-US" altLang="zh-CN"/>
              <a:t>&gt; make its "moving" discrete</a:t>
            </a:r>
            <a:endParaRPr lang="en-US" altLang="zh-CN"/>
          </a:p>
          <a:p>
            <a:endParaRPr lang="zh-CN" altLang="en-US"/>
          </a:p>
          <a:p>
            <a:r>
              <a:rPr lang="en-US" altLang="zh-CN" b="1">
                <a:solidFill>
                  <a:schemeClr val="tx1"/>
                </a:solidFill>
              </a:rPr>
              <a:t>too much randomness……</a:t>
            </a:r>
            <a:endParaRPr lang="zh-CN" altLang="en-US"/>
          </a:p>
          <a:p>
            <a:r>
              <a:rPr lang="en-US" altLang="zh-CN"/>
              <a:t>different types of game props</a:t>
            </a:r>
            <a:r>
              <a:rPr lang="zh-CN" altLang="en-US"/>
              <a:t>（</a:t>
            </a:r>
            <a:r>
              <a:rPr lang="en-US" altLang="zh-CN"/>
              <a:t>time stationary, bonus, more life</a:t>
            </a:r>
            <a:r>
              <a:rPr lang="zh-CN" altLang="en-US"/>
              <a:t>……）</a:t>
            </a:r>
            <a:r>
              <a:rPr lang="en-US" altLang="zh-CN"/>
              <a:t> </a:t>
            </a:r>
            <a:r>
              <a:rPr lang="zh-CN" altLang="en-US"/>
              <a:t>-</a:t>
            </a:r>
            <a:r>
              <a:rPr lang="en-US" altLang="zh-CN"/>
              <a:t>&gt; no props,</a:t>
            </a:r>
            <a:endParaRPr lang="en-US" altLang="zh-CN"/>
          </a:p>
          <a:p>
            <a:r>
              <a:rPr lang="en-US" altLang="zh-CN"/>
              <a:t>different types of enemies 	</a:t>
            </a:r>
            <a:r>
              <a:rPr lang="zh-CN" altLang="en-US"/>
              <a:t>-</a:t>
            </a:r>
            <a:r>
              <a:rPr lang="en-US" altLang="zh-CN"/>
              <a:t>&gt; same type of enemies</a:t>
            </a:r>
            <a:endParaRPr lang="en-US" altLang="zh-CN"/>
          </a:p>
          <a:p>
            <a:r>
              <a:rPr lang="en-US" altLang="zh-CN"/>
              <a:t>				</a:t>
            </a:r>
            <a:endParaRPr lang="en-US" altLang="zh-CN"/>
          </a:p>
          <a:p>
            <a:endParaRPr lang="en-US" altLang="zh-CN"/>
          </a:p>
          <a:p>
            <a:endParaRPr lang="zh-CN" altLang="en-US"/>
          </a:p>
        </p:txBody>
      </p:sp>
      <p:pic>
        <p:nvPicPr>
          <p:cNvPr id="8" name="图片 7" descr="upload_post_object_v2_4241312891"/>
          <p:cNvPicPr>
            <a:picLocks noChangeAspect="1"/>
          </p:cNvPicPr>
          <p:nvPr/>
        </p:nvPicPr>
        <p:blipFill>
          <a:blip r:embed="rId1"/>
          <a:srcRect b="49561"/>
          <a:stretch>
            <a:fillRect/>
          </a:stretch>
        </p:blipFill>
        <p:spPr>
          <a:xfrm>
            <a:off x="1876478" y="3527980"/>
            <a:ext cx="7424395" cy="246125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77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72"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73"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74" name="深度视觉·原创设计 https://www.docer.com/works?userid=22383862"/>
          <p:cNvSpPr txBox="1"/>
          <p:nvPr/>
        </p:nvSpPr>
        <p:spPr>
          <a:xfrm>
            <a:off x="4966479" y="409763"/>
            <a:ext cx="2259081" cy="4000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2600">
                <a:solidFill>
                  <a:srgbClr val="000000"/>
                </a:solidFill>
                <a:latin typeface="Arial" panose="020B0604020202020204" pitchFamily="34" charset="0"/>
                <a:ea typeface="Arial" panose="020B0604020202020204" pitchFamily="34" charset="0"/>
                <a:cs typeface="Arial" panose="020B0604020202020204" pitchFamily="34" charset="0"/>
              </a:rPr>
              <a:t>Design Agent</a:t>
            </a:r>
            <a:endParaRPr lang="en-US" altLang="zh-CN" sz="2600">
              <a:solidFill>
                <a:srgbClr val="000000"/>
              </a:solidFill>
              <a:latin typeface="Arial" panose="020B0604020202020204" pitchFamily="34" charset="0"/>
              <a:ea typeface="Arial" panose="020B0604020202020204" pitchFamily="34" charset="0"/>
              <a:cs typeface="Arial" panose="020B0604020202020204" pitchFamily="34" charset="0"/>
            </a:endParaRPr>
          </a:p>
        </p:txBody>
      </p:sp>
      <p:sp>
        <p:nvSpPr>
          <p:cNvPr id="1048775" name="深度视觉·原创设计 https://www.docer.com/works?userid=22383862"/>
          <p:cNvSpPr/>
          <p:nvPr/>
        </p:nvSpPr>
        <p:spPr bwMode="auto">
          <a:xfrm>
            <a:off x="4167188" y="1906061"/>
            <a:ext cx="1930400" cy="1974850"/>
          </a:xfrm>
          <a:custGeom>
            <a:avLst/>
            <a:gdLst>
              <a:gd name="T0" fmla="*/ 509 w 640"/>
              <a:gd name="T1" fmla="*/ 645 h 655"/>
              <a:gd name="T2" fmla="*/ 640 w 640"/>
              <a:gd name="T3" fmla="*/ 514 h 655"/>
              <a:gd name="T4" fmla="*/ 640 w 640"/>
              <a:gd name="T5" fmla="*/ 0 h 655"/>
              <a:gd name="T6" fmla="*/ 555 w 640"/>
              <a:gd name="T7" fmla="*/ 0 h 655"/>
              <a:gd name="T8" fmla="*/ 527 w 640"/>
              <a:gd name="T9" fmla="*/ 130 h 655"/>
              <a:gd name="T10" fmla="*/ 427 w 640"/>
              <a:gd name="T11" fmla="*/ 163 h 655"/>
              <a:gd name="T12" fmla="*/ 328 w 640"/>
              <a:gd name="T13" fmla="*/ 74 h 655"/>
              <a:gd name="T14" fmla="*/ 192 w 640"/>
              <a:gd name="T15" fmla="*/ 174 h 655"/>
              <a:gd name="T16" fmla="*/ 246 w 640"/>
              <a:gd name="T17" fmla="*/ 295 h 655"/>
              <a:gd name="T18" fmla="*/ 184 w 640"/>
              <a:gd name="T19" fmla="*/ 380 h 655"/>
              <a:gd name="T20" fmla="*/ 52 w 640"/>
              <a:gd name="T21" fmla="*/ 367 h 655"/>
              <a:gd name="T22" fmla="*/ 0 w 640"/>
              <a:gd name="T23" fmla="*/ 528 h 655"/>
              <a:gd name="T24" fmla="*/ 115 w 640"/>
              <a:gd name="T25" fmla="*/ 594 h 655"/>
              <a:gd name="T26" fmla="*/ 113 w 640"/>
              <a:gd name="T27" fmla="*/ 655 h 655"/>
              <a:gd name="T28" fmla="*/ 509 w 640"/>
              <a:gd name="T29" fmla="*/ 655 h 655"/>
              <a:gd name="T30" fmla="*/ 509 w 640"/>
              <a:gd name="T31" fmla="*/ 64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0" h="655">
                <a:moveTo>
                  <a:pt x="509" y="645"/>
                </a:moveTo>
                <a:cubicBezTo>
                  <a:pt x="509" y="573"/>
                  <a:pt x="568" y="514"/>
                  <a:pt x="640" y="514"/>
                </a:cubicBezTo>
                <a:cubicBezTo>
                  <a:pt x="640" y="0"/>
                  <a:pt x="640" y="0"/>
                  <a:pt x="640" y="0"/>
                </a:cubicBezTo>
                <a:cubicBezTo>
                  <a:pt x="555" y="0"/>
                  <a:pt x="555" y="0"/>
                  <a:pt x="555" y="0"/>
                </a:cubicBezTo>
                <a:cubicBezTo>
                  <a:pt x="527" y="130"/>
                  <a:pt x="527" y="130"/>
                  <a:pt x="527" y="130"/>
                </a:cubicBezTo>
                <a:cubicBezTo>
                  <a:pt x="493" y="138"/>
                  <a:pt x="459" y="149"/>
                  <a:pt x="427" y="163"/>
                </a:cubicBezTo>
                <a:cubicBezTo>
                  <a:pt x="328" y="74"/>
                  <a:pt x="328" y="74"/>
                  <a:pt x="328" y="74"/>
                </a:cubicBezTo>
                <a:cubicBezTo>
                  <a:pt x="192" y="174"/>
                  <a:pt x="192" y="174"/>
                  <a:pt x="192" y="174"/>
                </a:cubicBezTo>
                <a:cubicBezTo>
                  <a:pt x="246" y="295"/>
                  <a:pt x="246" y="295"/>
                  <a:pt x="246" y="295"/>
                </a:cubicBezTo>
                <a:cubicBezTo>
                  <a:pt x="223" y="321"/>
                  <a:pt x="202" y="349"/>
                  <a:pt x="184" y="380"/>
                </a:cubicBezTo>
                <a:cubicBezTo>
                  <a:pt x="52" y="367"/>
                  <a:pt x="52" y="367"/>
                  <a:pt x="52" y="367"/>
                </a:cubicBezTo>
                <a:cubicBezTo>
                  <a:pt x="0" y="528"/>
                  <a:pt x="0" y="528"/>
                  <a:pt x="0" y="528"/>
                </a:cubicBezTo>
                <a:cubicBezTo>
                  <a:pt x="115" y="594"/>
                  <a:pt x="115" y="594"/>
                  <a:pt x="115" y="594"/>
                </a:cubicBezTo>
                <a:cubicBezTo>
                  <a:pt x="113" y="614"/>
                  <a:pt x="112" y="635"/>
                  <a:pt x="113" y="655"/>
                </a:cubicBezTo>
                <a:cubicBezTo>
                  <a:pt x="509" y="655"/>
                  <a:pt x="509" y="655"/>
                  <a:pt x="509" y="655"/>
                </a:cubicBezTo>
                <a:cubicBezTo>
                  <a:pt x="509" y="652"/>
                  <a:pt x="509" y="649"/>
                  <a:pt x="509" y="645"/>
                </a:cubicBezTo>
                <a:close/>
              </a:path>
            </a:pathLst>
          </a:custGeom>
          <a:solidFill>
            <a:schemeClr val="accent1"/>
          </a:solid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76" name="深度视觉·原创设计 https://www.docer.com/works?userid=22383862"/>
          <p:cNvSpPr/>
          <p:nvPr/>
        </p:nvSpPr>
        <p:spPr bwMode="auto">
          <a:xfrm>
            <a:off x="6097588" y="1906061"/>
            <a:ext cx="1930400" cy="1974850"/>
          </a:xfrm>
          <a:custGeom>
            <a:avLst/>
            <a:gdLst>
              <a:gd name="T0" fmla="*/ 132 w 640"/>
              <a:gd name="T1" fmla="*/ 645 h 655"/>
              <a:gd name="T2" fmla="*/ 132 w 640"/>
              <a:gd name="T3" fmla="*/ 655 h 655"/>
              <a:gd name="T4" fmla="*/ 528 w 640"/>
              <a:gd name="T5" fmla="*/ 655 h 655"/>
              <a:gd name="T6" fmla="*/ 525 w 640"/>
              <a:gd name="T7" fmla="*/ 592 h 655"/>
              <a:gd name="T8" fmla="*/ 640 w 640"/>
              <a:gd name="T9" fmla="*/ 525 h 655"/>
              <a:gd name="T10" fmla="*/ 588 w 640"/>
              <a:gd name="T11" fmla="*/ 364 h 655"/>
              <a:gd name="T12" fmla="*/ 455 w 640"/>
              <a:gd name="T13" fmla="*/ 378 h 655"/>
              <a:gd name="T14" fmla="*/ 394 w 640"/>
              <a:gd name="T15" fmla="*/ 294 h 655"/>
              <a:gd name="T16" fmla="*/ 447 w 640"/>
              <a:gd name="T17" fmla="*/ 172 h 655"/>
              <a:gd name="T18" fmla="*/ 310 w 640"/>
              <a:gd name="T19" fmla="*/ 73 h 655"/>
              <a:gd name="T20" fmla="*/ 212 w 640"/>
              <a:gd name="T21" fmla="*/ 162 h 655"/>
              <a:gd name="T22" fmla="*/ 162 w 640"/>
              <a:gd name="T23" fmla="*/ 143 h 655"/>
              <a:gd name="T24" fmla="*/ 112 w 640"/>
              <a:gd name="T25" fmla="*/ 130 h 655"/>
              <a:gd name="T26" fmla="*/ 84 w 640"/>
              <a:gd name="T27" fmla="*/ 0 h 655"/>
              <a:gd name="T28" fmla="*/ 0 w 640"/>
              <a:gd name="T29" fmla="*/ 0 h 655"/>
              <a:gd name="T30" fmla="*/ 0 w 640"/>
              <a:gd name="T31" fmla="*/ 514 h 655"/>
              <a:gd name="T32" fmla="*/ 132 w 640"/>
              <a:gd name="T33" fmla="*/ 64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0" h="655">
                <a:moveTo>
                  <a:pt x="132" y="645"/>
                </a:moveTo>
                <a:cubicBezTo>
                  <a:pt x="132" y="649"/>
                  <a:pt x="132" y="652"/>
                  <a:pt x="132" y="655"/>
                </a:cubicBezTo>
                <a:cubicBezTo>
                  <a:pt x="528" y="655"/>
                  <a:pt x="528" y="655"/>
                  <a:pt x="528" y="655"/>
                </a:cubicBezTo>
                <a:cubicBezTo>
                  <a:pt x="528" y="634"/>
                  <a:pt x="528" y="613"/>
                  <a:pt x="525" y="592"/>
                </a:cubicBezTo>
                <a:cubicBezTo>
                  <a:pt x="640" y="525"/>
                  <a:pt x="640" y="525"/>
                  <a:pt x="640" y="525"/>
                </a:cubicBezTo>
                <a:cubicBezTo>
                  <a:pt x="588" y="364"/>
                  <a:pt x="588" y="364"/>
                  <a:pt x="588" y="364"/>
                </a:cubicBezTo>
                <a:cubicBezTo>
                  <a:pt x="455" y="378"/>
                  <a:pt x="455" y="378"/>
                  <a:pt x="455" y="378"/>
                </a:cubicBezTo>
                <a:cubicBezTo>
                  <a:pt x="438" y="348"/>
                  <a:pt x="417" y="320"/>
                  <a:pt x="394" y="294"/>
                </a:cubicBezTo>
                <a:cubicBezTo>
                  <a:pt x="447" y="172"/>
                  <a:pt x="447" y="172"/>
                  <a:pt x="447" y="172"/>
                </a:cubicBezTo>
                <a:cubicBezTo>
                  <a:pt x="310" y="73"/>
                  <a:pt x="310" y="73"/>
                  <a:pt x="310" y="73"/>
                </a:cubicBezTo>
                <a:cubicBezTo>
                  <a:pt x="212" y="162"/>
                  <a:pt x="212" y="162"/>
                  <a:pt x="212" y="162"/>
                </a:cubicBezTo>
                <a:cubicBezTo>
                  <a:pt x="196" y="155"/>
                  <a:pt x="179" y="149"/>
                  <a:pt x="162" y="143"/>
                </a:cubicBezTo>
                <a:cubicBezTo>
                  <a:pt x="146" y="138"/>
                  <a:pt x="129" y="133"/>
                  <a:pt x="112" y="130"/>
                </a:cubicBezTo>
                <a:cubicBezTo>
                  <a:pt x="84" y="0"/>
                  <a:pt x="84" y="0"/>
                  <a:pt x="84" y="0"/>
                </a:cubicBezTo>
                <a:cubicBezTo>
                  <a:pt x="0" y="0"/>
                  <a:pt x="0" y="0"/>
                  <a:pt x="0" y="0"/>
                </a:cubicBezTo>
                <a:cubicBezTo>
                  <a:pt x="0" y="514"/>
                  <a:pt x="0" y="514"/>
                  <a:pt x="0" y="514"/>
                </a:cubicBezTo>
                <a:cubicBezTo>
                  <a:pt x="73" y="514"/>
                  <a:pt x="132" y="573"/>
                  <a:pt x="132" y="645"/>
                </a:cubicBezTo>
                <a:close/>
              </a:path>
            </a:pathLst>
          </a:custGeom>
          <a:solidFill>
            <a:schemeClr val="accent2"/>
          </a:solid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77" name="深度视觉·原创设计 https://www.docer.com/works?userid=22383862"/>
          <p:cNvSpPr/>
          <p:nvPr/>
        </p:nvSpPr>
        <p:spPr bwMode="auto">
          <a:xfrm>
            <a:off x="6097588" y="3880911"/>
            <a:ext cx="1933575" cy="1917700"/>
          </a:xfrm>
          <a:custGeom>
            <a:avLst/>
            <a:gdLst>
              <a:gd name="T0" fmla="*/ 528 w 641"/>
              <a:gd name="T1" fmla="*/ 0 h 636"/>
              <a:gd name="T2" fmla="*/ 132 w 641"/>
              <a:gd name="T3" fmla="*/ 0 h 636"/>
              <a:gd name="T4" fmla="*/ 0 w 641"/>
              <a:gd name="T5" fmla="*/ 122 h 636"/>
              <a:gd name="T6" fmla="*/ 0 w 641"/>
              <a:gd name="T7" fmla="*/ 636 h 636"/>
              <a:gd name="T8" fmla="*/ 86 w 641"/>
              <a:gd name="T9" fmla="*/ 636 h 636"/>
              <a:gd name="T10" fmla="*/ 114 w 641"/>
              <a:gd name="T11" fmla="*/ 506 h 636"/>
              <a:gd name="T12" fmla="*/ 213 w 641"/>
              <a:gd name="T13" fmla="*/ 473 h 636"/>
              <a:gd name="T14" fmla="*/ 312 w 641"/>
              <a:gd name="T15" fmla="*/ 562 h 636"/>
              <a:gd name="T16" fmla="*/ 449 w 641"/>
              <a:gd name="T17" fmla="*/ 462 h 636"/>
              <a:gd name="T18" fmla="*/ 395 w 641"/>
              <a:gd name="T19" fmla="*/ 341 h 636"/>
              <a:gd name="T20" fmla="*/ 456 w 641"/>
              <a:gd name="T21" fmla="*/ 256 h 636"/>
              <a:gd name="T22" fmla="*/ 589 w 641"/>
              <a:gd name="T23" fmla="*/ 269 h 636"/>
              <a:gd name="T24" fmla="*/ 641 w 641"/>
              <a:gd name="T25" fmla="*/ 108 h 636"/>
              <a:gd name="T26" fmla="*/ 525 w 641"/>
              <a:gd name="T27" fmla="*/ 42 h 636"/>
              <a:gd name="T28" fmla="*/ 528 w 641"/>
              <a:gd name="T29"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1" h="636">
                <a:moveTo>
                  <a:pt x="528" y="0"/>
                </a:moveTo>
                <a:cubicBezTo>
                  <a:pt x="132" y="0"/>
                  <a:pt x="132" y="0"/>
                  <a:pt x="132" y="0"/>
                </a:cubicBezTo>
                <a:cubicBezTo>
                  <a:pt x="127" y="68"/>
                  <a:pt x="70" y="122"/>
                  <a:pt x="0" y="122"/>
                </a:cubicBezTo>
                <a:cubicBezTo>
                  <a:pt x="0" y="636"/>
                  <a:pt x="0" y="636"/>
                  <a:pt x="0" y="636"/>
                </a:cubicBezTo>
                <a:cubicBezTo>
                  <a:pt x="86" y="636"/>
                  <a:pt x="86" y="636"/>
                  <a:pt x="86" y="636"/>
                </a:cubicBezTo>
                <a:cubicBezTo>
                  <a:pt x="114" y="506"/>
                  <a:pt x="114" y="506"/>
                  <a:pt x="114" y="506"/>
                </a:cubicBezTo>
                <a:cubicBezTo>
                  <a:pt x="148" y="498"/>
                  <a:pt x="181" y="487"/>
                  <a:pt x="213" y="473"/>
                </a:cubicBezTo>
                <a:cubicBezTo>
                  <a:pt x="312" y="562"/>
                  <a:pt x="312" y="562"/>
                  <a:pt x="312" y="562"/>
                </a:cubicBezTo>
                <a:cubicBezTo>
                  <a:pt x="449" y="462"/>
                  <a:pt x="449" y="462"/>
                  <a:pt x="449" y="462"/>
                </a:cubicBezTo>
                <a:cubicBezTo>
                  <a:pt x="395" y="341"/>
                  <a:pt x="395" y="341"/>
                  <a:pt x="395" y="341"/>
                </a:cubicBezTo>
                <a:cubicBezTo>
                  <a:pt x="418" y="315"/>
                  <a:pt x="439" y="286"/>
                  <a:pt x="456" y="256"/>
                </a:cubicBezTo>
                <a:cubicBezTo>
                  <a:pt x="589" y="269"/>
                  <a:pt x="589" y="269"/>
                  <a:pt x="589" y="269"/>
                </a:cubicBezTo>
                <a:cubicBezTo>
                  <a:pt x="641" y="108"/>
                  <a:pt x="641" y="108"/>
                  <a:pt x="641" y="108"/>
                </a:cubicBezTo>
                <a:cubicBezTo>
                  <a:pt x="525" y="42"/>
                  <a:pt x="525" y="42"/>
                  <a:pt x="525" y="42"/>
                </a:cubicBezTo>
                <a:cubicBezTo>
                  <a:pt x="527" y="28"/>
                  <a:pt x="528" y="14"/>
                  <a:pt x="528" y="0"/>
                </a:cubicBezTo>
                <a:close/>
              </a:path>
            </a:pathLst>
          </a:custGeom>
          <a:solidFill>
            <a:schemeClr val="accent3"/>
          </a:solid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78" name="深度视觉·原创设计 https://www.docer.com/works?userid=22383862"/>
          <p:cNvSpPr/>
          <p:nvPr/>
        </p:nvSpPr>
        <p:spPr bwMode="auto">
          <a:xfrm>
            <a:off x="4170363" y="3880911"/>
            <a:ext cx="1927225" cy="1917700"/>
          </a:xfrm>
          <a:custGeom>
            <a:avLst/>
            <a:gdLst>
              <a:gd name="T0" fmla="*/ 508 w 639"/>
              <a:gd name="T1" fmla="*/ 0 h 636"/>
              <a:gd name="T2" fmla="*/ 112 w 639"/>
              <a:gd name="T3" fmla="*/ 0 h 636"/>
              <a:gd name="T4" fmla="*/ 114 w 639"/>
              <a:gd name="T5" fmla="*/ 44 h 636"/>
              <a:gd name="T6" fmla="*/ 0 w 639"/>
              <a:gd name="T7" fmla="*/ 111 h 636"/>
              <a:gd name="T8" fmla="*/ 52 w 639"/>
              <a:gd name="T9" fmla="*/ 271 h 636"/>
              <a:gd name="T10" fmla="*/ 184 w 639"/>
              <a:gd name="T11" fmla="*/ 257 h 636"/>
              <a:gd name="T12" fmla="*/ 246 w 639"/>
              <a:gd name="T13" fmla="*/ 342 h 636"/>
              <a:gd name="T14" fmla="*/ 192 w 639"/>
              <a:gd name="T15" fmla="*/ 464 h 636"/>
              <a:gd name="T16" fmla="*/ 329 w 639"/>
              <a:gd name="T17" fmla="*/ 563 h 636"/>
              <a:gd name="T18" fmla="*/ 428 w 639"/>
              <a:gd name="T19" fmla="*/ 474 h 636"/>
              <a:gd name="T20" fmla="*/ 477 w 639"/>
              <a:gd name="T21" fmla="*/ 492 h 636"/>
              <a:gd name="T22" fmla="*/ 528 w 639"/>
              <a:gd name="T23" fmla="*/ 506 h 636"/>
              <a:gd name="T24" fmla="*/ 556 w 639"/>
              <a:gd name="T25" fmla="*/ 636 h 636"/>
              <a:gd name="T26" fmla="*/ 639 w 639"/>
              <a:gd name="T27" fmla="*/ 636 h 636"/>
              <a:gd name="T28" fmla="*/ 639 w 639"/>
              <a:gd name="T29" fmla="*/ 122 h 636"/>
              <a:gd name="T30" fmla="*/ 508 w 639"/>
              <a:gd name="T31"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9" h="636">
                <a:moveTo>
                  <a:pt x="508" y="0"/>
                </a:moveTo>
                <a:cubicBezTo>
                  <a:pt x="112" y="0"/>
                  <a:pt x="112" y="0"/>
                  <a:pt x="112" y="0"/>
                </a:cubicBezTo>
                <a:cubicBezTo>
                  <a:pt x="112" y="14"/>
                  <a:pt x="113" y="29"/>
                  <a:pt x="114" y="44"/>
                </a:cubicBezTo>
                <a:cubicBezTo>
                  <a:pt x="0" y="111"/>
                  <a:pt x="0" y="111"/>
                  <a:pt x="0" y="111"/>
                </a:cubicBezTo>
                <a:cubicBezTo>
                  <a:pt x="52" y="271"/>
                  <a:pt x="52" y="271"/>
                  <a:pt x="52" y="271"/>
                </a:cubicBezTo>
                <a:cubicBezTo>
                  <a:pt x="184" y="257"/>
                  <a:pt x="184" y="257"/>
                  <a:pt x="184" y="257"/>
                </a:cubicBezTo>
                <a:cubicBezTo>
                  <a:pt x="202" y="288"/>
                  <a:pt x="223" y="316"/>
                  <a:pt x="246" y="342"/>
                </a:cubicBezTo>
                <a:cubicBezTo>
                  <a:pt x="192" y="464"/>
                  <a:pt x="192" y="464"/>
                  <a:pt x="192" y="464"/>
                </a:cubicBezTo>
                <a:cubicBezTo>
                  <a:pt x="329" y="563"/>
                  <a:pt x="329" y="563"/>
                  <a:pt x="329" y="563"/>
                </a:cubicBezTo>
                <a:cubicBezTo>
                  <a:pt x="428" y="474"/>
                  <a:pt x="428" y="474"/>
                  <a:pt x="428" y="474"/>
                </a:cubicBezTo>
                <a:cubicBezTo>
                  <a:pt x="444" y="481"/>
                  <a:pt x="460" y="487"/>
                  <a:pt x="477" y="492"/>
                </a:cubicBezTo>
                <a:cubicBezTo>
                  <a:pt x="494" y="498"/>
                  <a:pt x="511" y="502"/>
                  <a:pt x="528" y="506"/>
                </a:cubicBezTo>
                <a:cubicBezTo>
                  <a:pt x="556" y="636"/>
                  <a:pt x="556" y="636"/>
                  <a:pt x="556" y="636"/>
                </a:cubicBezTo>
                <a:cubicBezTo>
                  <a:pt x="639" y="636"/>
                  <a:pt x="639" y="636"/>
                  <a:pt x="639" y="636"/>
                </a:cubicBezTo>
                <a:cubicBezTo>
                  <a:pt x="639" y="122"/>
                  <a:pt x="639" y="122"/>
                  <a:pt x="639" y="122"/>
                </a:cubicBezTo>
                <a:cubicBezTo>
                  <a:pt x="570" y="122"/>
                  <a:pt x="513" y="68"/>
                  <a:pt x="508" y="0"/>
                </a:cubicBezTo>
                <a:close/>
              </a:path>
            </a:pathLst>
          </a:custGeom>
          <a:solidFill>
            <a:schemeClr val="accent2"/>
          </a:solid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nvGrpSpPr>
          <p:cNvPr id="56" name="深度视觉·原创设计 https://www.docer.com/works?userid=22383862"/>
          <p:cNvGrpSpPr/>
          <p:nvPr/>
        </p:nvGrpSpPr>
        <p:grpSpPr>
          <a:xfrm>
            <a:off x="6597651" y="2744261"/>
            <a:ext cx="485775" cy="585788"/>
            <a:chOff x="6597651" y="2663825"/>
            <a:chExt cx="485775" cy="585788"/>
          </a:xfrm>
          <a:solidFill>
            <a:schemeClr val="bg1"/>
          </a:solidFill>
        </p:grpSpPr>
        <p:sp>
          <p:nvSpPr>
            <p:cNvPr id="1048779" name="深度视觉·原创设计 https://www.docer.com/works?userid=22383862"/>
            <p:cNvSpPr/>
            <p:nvPr/>
          </p:nvSpPr>
          <p:spPr bwMode="auto">
            <a:xfrm>
              <a:off x="6784976" y="2663825"/>
              <a:ext cx="114300" cy="130175"/>
            </a:xfrm>
            <a:custGeom>
              <a:avLst/>
              <a:gdLst>
                <a:gd name="T0" fmla="*/ 2 w 38"/>
                <a:gd name="T1" fmla="*/ 28 h 43"/>
                <a:gd name="T2" fmla="*/ 3 w 38"/>
                <a:gd name="T3" fmla="*/ 28 h 43"/>
                <a:gd name="T4" fmla="*/ 19 w 38"/>
                <a:gd name="T5" fmla="*/ 43 h 43"/>
                <a:gd name="T6" fmla="*/ 35 w 38"/>
                <a:gd name="T7" fmla="*/ 29 h 43"/>
                <a:gd name="T8" fmla="*/ 35 w 38"/>
                <a:gd name="T9" fmla="*/ 29 h 43"/>
                <a:gd name="T10" fmla="*/ 38 w 38"/>
                <a:gd name="T11" fmla="*/ 25 h 43"/>
                <a:gd name="T12" fmla="*/ 36 w 38"/>
                <a:gd name="T13" fmla="*/ 20 h 43"/>
                <a:gd name="T14" fmla="*/ 19 w 38"/>
                <a:gd name="T15" fmla="*/ 0 h 43"/>
                <a:gd name="T16" fmla="*/ 2 w 38"/>
                <a:gd name="T17" fmla="*/ 19 h 43"/>
                <a:gd name="T18" fmla="*/ 0 w 38"/>
                <a:gd name="T19" fmla="*/ 24 h 43"/>
                <a:gd name="T20" fmla="*/ 2 w 38"/>
                <a:gd name="T21"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43">
                  <a:moveTo>
                    <a:pt x="2" y="28"/>
                  </a:moveTo>
                  <a:cubicBezTo>
                    <a:pt x="3" y="28"/>
                    <a:pt x="3" y="28"/>
                    <a:pt x="3" y="28"/>
                  </a:cubicBezTo>
                  <a:cubicBezTo>
                    <a:pt x="5" y="37"/>
                    <a:pt x="12" y="43"/>
                    <a:pt x="19" y="43"/>
                  </a:cubicBezTo>
                  <a:cubicBezTo>
                    <a:pt x="26" y="43"/>
                    <a:pt x="32" y="37"/>
                    <a:pt x="35" y="29"/>
                  </a:cubicBezTo>
                  <a:cubicBezTo>
                    <a:pt x="35" y="29"/>
                    <a:pt x="35" y="29"/>
                    <a:pt x="35" y="29"/>
                  </a:cubicBezTo>
                  <a:cubicBezTo>
                    <a:pt x="37" y="29"/>
                    <a:pt x="38" y="27"/>
                    <a:pt x="38" y="25"/>
                  </a:cubicBezTo>
                  <a:cubicBezTo>
                    <a:pt x="38" y="22"/>
                    <a:pt x="37" y="20"/>
                    <a:pt x="36" y="20"/>
                  </a:cubicBezTo>
                  <a:cubicBezTo>
                    <a:pt x="35" y="9"/>
                    <a:pt x="28" y="0"/>
                    <a:pt x="19" y="0"/>
                  </a:cubicBezTo>
                  <a:cubicBezTo>
                    <a:pt x="11" y="0"/>
                    <a:pt x="3" y="9"/>
                    <a:pt x="2" y="19"/>
                  </a:cubicBezTo>
                  <a:cubicBezTo>
                    <a:pt x="1" y="19"/>
                    <a:pt x="0" y="21"/>
                    <a:pt x="0" y="24"/>
                  </a:cubicBezTo>
                  <a:cubicBezTo>
                    <a:pt x="0" y="26"/>
                    <a:pt x="1" y="28"/>
                    <a:pt x="2" y="28"/>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80" name="深度视觉·原创设计 https://www.docer.com/works?userid=22383862"/>
            <p:cNvSpPr/>
            <p:nvPr/>
          </p:nvSpPr>
          <p:spPr bwMode="auto">
            <a:xfrm>
              <a:off x="6751638" y="2790825"/>
              <a:ext cx="177800" cy="458788"/>
            </a:xfrm>
            <a:custGeom>
              <a:avLst/>
              <a:gdLst>
                <a:gd name="T0" fmla="*/ 53 w 59"/>
                <a:gd name="T1" fmla="*/ 3 h 152"/>
                <a:gd name="T2" fmla="*/ 52 w 59"/>
                <a:gd name="T3" fmla="*/ 4 h 152"/>
                <a:gd name="T4" fmla="*/ 43 w 59"/>
                <a:gd name="T5" fmla="*/ 1 h 152"/>
                <a:gd name="T6" fmla="*/ 28 w 59"/>
                <a:gd name="T7" fmla="*/ 27 h 152"/>
                <a:gd name="T8" fmla="*/ 16 w 59"/>
                <a:gd name="T9" fmla="*/ 0 h 152"/>
                <a:gd name="T10" fmla="*/ 6 w 59"/>
                <a:gd name="T11" fmla="*/ 1 h 152"/>
                <a:gd name="T12" fmla="*/ 6 w 59"/>
                <a:gd name="T13" fmla="*/ 1 h 152"/>
                <a:gd name="T14" fmla="*/ 0 w 59"/>
                <a:gd name="T15" fmla="*/ 7 h 152"/>
                <a:gd name="T16" fmla="*/ 1 w 59"/>
                <a:gd name="T17" fmla="*/ 68 h 152"/>
                <a:gd name="T18" fmla="*/ 3 w 59"/>
                <a:gd name="T19" fmla="*/ 73 h 152"/>
                <a:gd name="T20" fmla="*/ 3 w 59"/>
                <a:gd name="T21" fmla="*/ 74 h 152"/>
                <a:gd name="T22" fmla="*/ 9 w 59"/>
                <a:gd name="T23" fmla="*/ 80 h 152"/>
                <a:gd name="T24" fmla="*/ 12 w 59"/>
                <a:gd name="T25" fmla="*/ 79 h 152"/>
                <a:gd name="T26" fmla="*/ 12 w 59"/>
                <a:gd name="T27" fmla="*/ 152 h 152"/>
                <a:gd name="T28" fmla="*/ 27 w 59"/>
                <a:gd name="T29" fmla="*/ 152 h 152"/>
                <a:gd name="T30" fmla="*/ 29 w 59"/>
                <a:gd name="T31" fmla="*/ 82 h 152"/>
                <a:gd name="T32" fmla="*/ 30 w 59"/>
                <a:gd name="T33" fmla="*/ 152 h 152"/>
                <a:gd name="T34" fmla="*/ 47 w 59"/>
                <a:gd name="T35" fmla="*/ 152 h 152"/>
                <a:gd name="T36" fmla="*/ 48 w 59"/>
                <a:gd name="T37" fmla="*/ 81 h 152"/>
                <a:gd name="T38" fmla="*/ 50 w 59"/>
                <a:gd name="T39" fmla="*/ 82 h 152"/>
                <a:gd name="T40" fmla="*/ 56 w 59"/>
                <a:gd name="T41" fmla="*/ 76 h 152"/>
                <a:gd name="T42" fmla="*/ 56 w 59"/>
                <a:gd name="T43" fmla="*/ 75 h 152"/>
                <a:gd name="T44" fmla="*/ 59 w 59"/>
                <a:gd name="T45" fmla="*/ 70 h 152"/>
                <a:gd name="T46" fmla="*/ 59 w 59"/>
                <a:gd name="T47" fmla="*/ 9 h 152"/>
                <a:gd name="T48" fmla="*/ 53 w 59"/>
                <a:gd name="T49" fmla="*/ 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152">
                  <a:moveTo>
                    <a:pt x="53" y="3"/>
                  </a:moveTo>
                  <a:cubicBezTo>
                    <a:pt x="53" y="3"/>
                    <a:pt x="52" y="3"/>
                    <a:pt x="52" y="4"/>
                  </a:cubicBezTo>
                  <a:cubicBezTo>
                    <a:pt x="43" y="1"/>
                    <a:pt x="43" y="1"/>
                    <a:pt x="43" y="1"/>
                  </a:cubicBezTo>
                  <a:cubicBezTo>
                    <a:pt x="28" y="27"/>
                    <a:pt x="28" y="27"/>
                    <a:pt x="28" y="27"/>
                  </a:cubicBezTo>
                  <a:cubicBezTo>
                    <a:pt x="16" y="0"/>
                    <a:pt x="16" y="0"/>
                    <a:pt x="16" y="0"/>
                  </a:cubicBezTo>
                  <a:cubicBezTo>
                    <a:pt x="6" y="1"/>
                    <a:pt x="6" y="1"/>
                    <a:pt x="6" y="1"/>
                  </a:cubicBezTo>
                  <a:cubicBezTo>
                    <a:pt x="6" y="1"/>
                    <a:pt x="6" y="1"/>
                    <a:pt x="6" y="1"/>
                  </a:cubicBezTo>
                  <a:cubicBezTo>
                    <a:pt x="3" y="2"/>
                    <a:pt x="0" y="4"/>
                    <a:pt x="0" y="7"/>
                  </a:cubicBezTo>
                  <a:cubicBezTo>
                    <a:pt x="1" y="68"/>
                    <a:pt x="1" y="68"/>
                    <a:pt x="1" y="68"/>
                  </a:cubicBezTo>
                  <a:cubicBezTo>
                    <a:pt x="1" y="70"/>
                    <a:pt x="2" y="72"/>
                    <a:pt x="3" y="73"/>
                  </a:cubicBezTo>
                  <a:cubicBezTo>
                    <a:pt x="3" y="73"/>
                    <a:pt x="3" y="73"/>
                    <a:pt x="3" y="74"/>
                  </a:cubicBezTo>
                  <a:cubicBezTo>
                    <a:pt x="3" y="77"/>
                    <a:pt x="6" y="80"/>
                    <a:pt x="9" y="80"/>
                  </a:cubicBezTo>
                  <a:cubicBezTo>
                    <a:pt x="10" y="80"/>
                    <a:pt x="11" y="80"/>
                    <a:pt x="12" y="79"/>
                  </a:cubicBezTo>
                  <a:cubicBezTo>
                    <a:pt x="12" y="152"/>
                    <a:pt x="12" y="152"/>
                    <a:pt x="12" y="152"/>
                  </a:cubicBezTo>
                  <a:cubicBezTo>
                    <a:pt x="27" y="152"/>
                    <a:pt x="27" y="152"/>
                    <a:pt x="27" y="152"/>
                  </a:cubicBezTo>
                  <a:cubicBezTo>
                    <a:pt x="29" y="82"/>
                    <a:pt x="29" y="82"/>
                    <a:pt x="29" y="82"/>
                  </a:cubicBezTo>
                  <a:cubicBezTo>
                    <a:pt x="30" y="152"/>
                    <a:pt x="30" y="152"/>
                    <a:pt x="30" y="152"/>
                  </a:cubicBezTo>
                  <a:cubicBezTo>
                    <a:pt x="47" y="152"/>
                    <a:pt x="47" y="152"/>
                    <a:pt x="47" y="152"/>
                  </a:cubicBezTo>
                  <a:cubicBezTo>
                    <a:pt x="48" y="81"/>
                    <a:pt x="48" y="81"/>
                    <a:pt x="48" y="81"/>
                  </a:cubicBezTo>
                  <a:cubicBezTo>
                    <a:pt x="48" y="81"/>
                    <a:pt x="49" y="82"/>
                    <a:pt x="50" y="82"/>
                  </a:cubicBezTo>
                  <a:cubicBezTo>
                    <a:pt x="54" y="82"/>
                    <a:pt x="56" y="79"/>
                    <a:pt x="56" y="76"/>
                  </a:cubicBezTo>
                  <a:cubicBezTo>
                    <a:pt x="56" y="75"/>
                    <a:pt x="56" y="75"/>
                    <a:pt x="56" y="75"/>
                  </a:cubicBezTo>
                  <a:cubicBezTo>
                    <a:pt x="58" y="74"/>
                    <a:pt x="59" y="72"/>
                    <a:pt x="59" y="70"/>
                  </a:cubicBezTo>
                  <a:cubicBezTo>
                    <a:pt x="59" y="9"/>
                    <a:pt x="59" y="9"/>
                    <a:pt x="59" y="9"/>
                  </a:cubicBezTo>
                  <a:cubicBezTo>
                    <a:pt x="59" y="6"/>
                    <a:pt x="56" y="3"/>
                    <a:pt x="53" y="3"/>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81" name="深度视觉·原创设计 https://www.docer.com/works?userid=22383862"/>
            <p:cNvSpPr/>
            <p:nvPr/>
          </p:nvSpPr>
          <p:spPr bwMode="auto">
            <a:xfrm>
              <a:off x="6954838" y="2709863"/>
              <a:ext cx="101600" cy="117475"/>
            </a:xfrm>
            <a:custGeom>
              <a:avLst/>
              <a:gdLst>
                <a:gd name="T0" fmla="*/ 2 w 34"/>
                <a:gd name="T1" fmla="*/ 26 h 39"/>
                <a:gd name="T2" fmla="*/ 3 w 34"/>
                <a:gd name="T3" fmla="*/ 26 h 39"/>
                <a:gd name="T4" fmla="*/ 17 w 34"/>
                <a:gd name="T5" fmla="*/ 39 h 39"/>
                <a:gd name="T6" fmla="*/ 31 w 34"/>
                <a:gd name="T7" fmla="*/ 26 h 39"/>
                <a:gd name="T8" fmla="*/ 32 w 34"/>
                <a:gd name="T9" fmla="*/ 26 h 39"/>
                <a:gd name="T10" fmla="*/ 34 w 34"/>
                <a:gd name="T11" fmla="*/ 22 h 39"/>
                <a:gd name="T12" fmla="*/ 32 w 34"/>
                <a:gd name="T13" fmla="*/ 18 h 39"/>
                <a:gd name="T14" fmla="*/ 17 w 34"/>
                <a:gd name="T15" fmla="*/ 0 h 39"/>
                <a:gd name="T16" fmla="*/ 2 w 34"/>
                <a:gd name="T17" fmla="*/ 18 h 39"/>
                <a:gd name="T18" fmla="*/ 0 w 34"/>
                <a:gd name="T19" fmla="*/ 22 h 39"/>
                <a:gd name="T20" fmla="*/ 2 w 34"/>
                <a:gd name="T21"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9">
                  <a:moveTo>
                    <a:pt x="2" y="26"/>
                  </a:moveTo>
                  <a:cubicBezTo>
                    <a:pt x="3" y="26"/>
                    <a:pt x="3" y="26"/>
                    <a:pt x="3" y="26"/>
                  </a:cubicBezTo>
                  <a:cubicBezTo>
                    <a:pt x="5" y="33"/>
                    <a:pt x="11" y="39"/>
                    <a:pt x="17" y="39"/>
                  </a:cubicBezTo>
                  <a:cubicBezTo>
                    <a:pt x="24" y="39"/>
                    <a:pt x="29" y="34"/>
                    <a:pt x="31" y="26"/>
                  </a:cubicBezTo>
                  <a:cubicBezTo>
                    <a:pt x="32" y="26"/>
                    <a:pt x="32" y="26"/>
                    <a:pt x="32" y="26"/>
                  </a:cubicBezTo>
                  <a:cubicBezTo>
                    <a:pt x="33" y="26"/>
                    <a:pt x="34" y="25"/>
                    <a:pt x="34" y="22"/>
                  </a:cubicBezTo>
                  <a:cubicBezTo>
                    <a:pt x="34" y="20"/>
                    <a:pt x="33" y="19"/>
                    <a:pt x="32" y="18"/>
                  </a:cubicBezTo>
                  <a:cubicBezTo>
                    <a:pt x="32" y="8"/>
                    <a:pt x="25" y="1"/>
                    <a:pt x="17" y="0"/>
                  </a:cubicBezTo>
                  <a:cubicBezTo>
                    <a:pt x="10" y="0"/>
                    <a:pt x="3" y="8"/>
                    <a:pt x="2" y="18"/>
                  </a:cubicBezTo>
                  <a:cubicBezTo>
                    <a:pt x="1" y="18"/>
                    <a:pt x="0" y="20"/>
                    <a:pt x="0" y="22"/>
                  </a:cubicBezTo>
                  <a:cubicBezTo>
                    <a:pt x="0" y="24"/>
                    <a:pt x="1" y="26"/>
                    <a:pt x="2" y="26"/>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82" name="深度视觉·原创设计 https://www.docer.com/works?userid=22383862"/>
            <p:cNvSpPr/>
            <p:nvPr/>
          </p:nvSpPr>
          <p:spPr bwMode="auto">
            <a:xfrm>
              <a:off x="6956426" y="2824163"/>
              <a:ext cx="127000" cy="412750"/>
            </a:xfrm>
            <a:custGeom>
              <a:avLst/>
              <a:gdLst>
                <a:gd name="T0" fmla="*/ 37 w 42"/>
                <a:gd name="T1" fmla="*/ 3 h 137"/>
                <a:gd name="T2" fmla="*/ 36 w 42"/>
                <a:gd name="T3" fmla="*/ 3 h 137"/>
                <a:gd name="T4" fmla="*/ 28 w 42"/>
                <a:gd name="T5" fmla="*/ 1 h 137"/>
                <a:gd name="T6" fmla="*/ 15 w 42"/>
                <a:gd name="T7" fmla="*/ 24 h 137"/>
                <a:gd name="T8" fmla="*/ 4 w 42"/>
                <a:gd name="T9" fmla="*/ 0 h 137"/>
                <a:gd name="T10" fmla="*/ 2 w 42"/>
                <a:gd name="T11" fmla="*/ 0 h 137"/>
                <a:gd name="T12" fmla="*/ 2 w 42"/>
                <a:gd name="T13" fmla="*/ 75 h 137"/>
                <a:gd name="T14" fmla="*/ 0 w 42"/>
                <a:gd name="T15" fmla="*/ 81 h 137"/>
                <a:gd name="T16" fmla="*/ 0 w 42"/>
                <a:gd name="T17" fmla="*/ 137 h 137"/>
                <a:gd name="T18" fmla="*/ 14 w 42"/>
                <a:gd name="T19" fmla="*/ 137 h 137"/>
                <a:gd name="T20" fmla="*/ 15 w 42"/>
                <a:gd name="T21" fmla="*/ 74 h 137"/>
                <a:gd name="T22" fmla="*/ 16 w 42"/>
                <a:gd name="T23" fmla="*/ 137 h 137"/>
                <a:gd name="T24" fmla="*/ 32 w 42"/>
                <a:gd name="T25" fmla="*/ 137 h 137"/>
                <a:gd name="T26" fmla="*/ 32 w 42"/>
                <a:gd name="T27" fmla="*/ 73 h 137"/>
                <a:gd name="T28" fmla="*/ 35 w 42"/>
                <a:gd name="T29" fmla="*/ 74 h 137"/>
                <a:gd name="T30" fmla="*/ 40 w 42"/>
                <a:gd name="T31" fmla="*/ 68 h 137"/>
                <a:gd name="T32" fmla="*/ 40 w 42"/>
                <a:gd name="T33" fmla="*/ 67 h 137"/>
                <a:gd name="T34" fmla="*/ 42 w 42"/>
                <a:gd name="T35" fmla="*/ 63 h 137"/>
                <a:gd name="T36" fmla="*/ 42 w 42"/>
                <a:gd name="T37" fmla="*/ 8 h 137"/>
                <a:gd name="T38" fmla="*/ 37 w 42"/>
                <a:gd name="T39"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37">
                  <a:moveTo>
                    <a:pt x="37" y="3"/>
                  </a:moveTo>
                  <a:cubicBezTo>
                    <a:pt x="37" y="3"/>
                    <a:pt x="36" y="3"/>
                    <a:pt x="36" y="3"/>
                  </a:cubicBezTo>
                  <a:cubicBezTo>
                    <a:pt x="28" y="1"/>
                    <a:pt x="28" y="1"/>
                    <a:pt x="28" y="1"/>
                  </a:cubicBezTo>
                  <a:cubicBezTo>
                    <a:pt x="15" y="24"/>
                    <a:pt x="15" y="24"/>
                    <a:pt x="15" y="24"/>
                  </a:cubicBezTo>
                  <a:cubicBezTo>
                    <a:pt x="4" y="0"/>
                    <a:pt x="4" y="0"/>
                    <a:pt x="4" y="0"/>
                  </a:cubicBezTo>
                  <a:cubicBezTo>
                    <a:pt x="2" y="0"/>
                    <a:pt x="2" y="0"/>
                    <a:pt x="2" y="0"/>
                  </a:cubicBezTo>
                  <a:cubicBezTo>
                    <a:pt x="2" y="75"/>
                    <a:pt x="2" y="75"/>
                    <a:pt x="2" y="75"/>
                  </a:cubicBezTo>
                  <a:cubicBezTo>
                    <a:pt x="2" y="75"/>
                    <a:pt x="2" y="78"/>
                    <a:pt x="0" y="81"/>
                  </a:cubicBezTo>
                  <a:cubicBezTo>
                    <a:pt x="0" y="137"/>
                    <a:pt x="0" y="137"/>
                    <a:pt x="0" y="137"/>
                  </a:cubicBezTo>
                  <a:cubicBezTo>
                    <a:pt x="14" y="137"/>
                    <a:pt x="14" y="137"/>
                    <a:pt x="14" y="137"/>
                  </a:cubicBezTo>
                  <a:cubicBezTo>
                    <a:pt x="15" y="74"/>
                    <a:pt x="15" y="74"/>
                    <a:pt x="15" y="74"/>
                  </a:cubicBezTo>
                  <a:cubicBezTo>
                    <a:pt x="16" y="137"/>
                    <a:pt x="16" y="137"/>
                    <a:pt x="16" y="137"/>
                  </a:cubicBezTo>
                  <a:cubicBezTo>
                    <a:pt x="32" y="137"/>
                    <a:pt x="32" y="137"/>
                    <a:pt x="32" y="137"/>
                  </a:cubicBezTo>
                  <a:cubicBezTo>
                    <a:pt x="32" y="73"/>
                    <a:pt x="32" y="73"/>
                    <a:pt x="32" y="73"/>
                  </a:cubicBezTo>
                  <a:cubicBezTo>
                    <a:pt x="33" y="73"/>
                    <a:pt x="34" y="74"/>
                    <a:pt x="35" y="74"/>
                  </a:cubicBezTo>
                  <a:cubicBezTo>
                    <a:pt x="37" y="74"/>
                    <a:pt x="40" y="71"/>
                    <a:pt x="40" y="68"/>
                  </a:cubicBezTo>
                  <a:cubicBezTo>
                    <a:pt x="40" y="68"/>
                    <a:pt x="40" y="67"/>
                    <a:pt x="40" y="67"/>
                  </a:cubicBezTo>
                  <a:cubicBezTo>
                    <a:pt x="41" y="66"/>
                    <a:pt x="42" y="65"/>
                    <a:pt x="42" y="63"/>
                  </a:cubicBezTo>
                  <a:cubicBezTo>
                    <a:pt x="42" y="8"/>
                    <a:pt x="42" y="8"/>
                    <a:pt x="42" y="8"/>
                  </a:cubicBezTo>
                  <a:cubicBezTo>
                    <a:pt x="42" y="6"/>
                    <a:pt x="40" y="3"/>
                    <a:pt x="37" y="3"/>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83" name="深度视觉·原创设计 https://www.docer.com/works?userid=22383862"/>
            <p:cNvSpPr/>
            <p:nvPr/>
          </p:nvSpPr>
          <p:spPr bwMode="auto">
            <a:xfrm>
              <a:off x="6624638" y="2709863"/>
              <a:ext cx="106363" cy="117475"/>
            </a:xfrm>
            <a:custGeom>
              <a:avLst/>
              <a:gdLst>
                <a:gd name="T0" fmla="*/ 32 w 35"/>
                <a:gd name="T1" fmla="*/ 18 h 39"/>
                <a:gd name="T2" fmla="*/ 17 w 35"/>
                <a:gd name="T3" fmla="*/ 0 h 39"/>
                <a:gd name="T4" fmla="*/ 2 w 35"/>
                <a:gd name="T5" fmla="*/ 18 h 39"/>
                <a:gd name="T6" fmla="*/ 0 w 35"/>
                <a:gd name="T7" fmla="*/ 22 h 39"/>
                <a:gd name="T8" fmla="*/ 3 w 35"/>
                <a:gd name="T9" fmla="*/ 26 h 39"/>
                <a:gd name="T10" fmla="*/ 3 w 35"/>
                <a:gd name="T11" fmla="*/ 26 h 39"/>
                <a:gd name="T12" fmla="*/ 17 w 35"/>
                <a:gd name="T13" fmla="*/ 39 h 39"/>
                <a:gd name="T14" fmla="*/ 32 w 35"/>
                <a:gd name="T15" fmla="*/ 26 h 39"/>
                <a:gd name="T16" fmla="*/ 32 w 35"/>
                <a:gd name="T17" fmla="*/ 26 h 39"/>
                <a:gd name="T18" fmla="*/ 35 w 35"/>
                <a:gd name="T19" fmla="*/ 22 h 39"/>
                <a:gd name="T20" fmla="*/ 32 w 35"/>
                <a:gd name="T21"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9">
                  <a:moveTo>
                    <a:pt x="32" y="18"/>
                  </a:moveTo>
                  <a:cubicBezTo>
                    <a:pt x="32" y="8"/>
                    <a:pt x="25" y="0"/>
                    <a:pt x="17" y="0"/>
                  </a:cubicBezTo>
                  <a:cubicBezTo>
                    <a:pt x="10" y="0"/>
                    <a:pt x="3" y="8"/>
                    <a:pt x="2" y="18"/>
                  </a:cubicBezTo>
                  <a:cubicBezTo>
                    <a:pt x="1" y="18"/>
                    <a:pt x="0" y="20"/>
                    <a:pt x="0" y="22"/>
                  </a:cubicBezTo>
                  <a:cubicBezTo>
                    <a:pt x="0" y="24"/>
                    <a:pt x="1" y="26"/>
                    <a:pt x="3" y="26"/>
                  </a:cubicBezTo>
                  <a:cubicBezTo>
                    <a:pt x="3" y="26"/>
                    <a:pt x="3" y="26"/>
                    <a:pt x="3" y="26"/>
                  </a:cubicBezTo>
                  <a:cubicBezTo>
                    <a:pt x="5" y="34"/>
                    <a:pt x="11" y="39"/>
                    <a:pt x="17" y="39"/>
                  </a:cubicBezTo>
                  <a:cubicBezTo>
                    <a:pt x="24" y="39"/>
                    <a:pt x="30" y="33"/>
                    <a:pt x="32" y="26"/>
                  </a:cubicBezTo>
                  <a:cubicBezTo>
                    <a:pt x="32" y="26"/>
                    <a:pt x="32" y="26"/>
                    <a:pt x="32" y="26"/>
                  </a:cubicBezTo>
                  <a:cubicBezTo>
                    <a:pt x="34" y="26"/>
                    <a:pt x="35" y="24"/>
                    <a:pt x="35" y="22"/>
                  </a:cubicBezTo>
                  <a:cubicBezTo>
                    <a:pt x="35" y="20"/>
                    <a:pt x="34" y="18"/>
                    <a:pt x="32" y="18"/>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84" name="深度视觉·原创设计 https://www.docer.com/works?userid=22383862"/>
            <p:cNvSpPr/>
            <p:nvPr/>
          </p:nvSpPr>
          <p:spPr bwMode="auto">
            <a:xfrm>
              <a:off x="6597651" y="2824163"/>
              <a:ext cx="127000" cy="412750"/>
            </a:xfrm>
            <a:custGeom>
              <a:avLst/>
              <a:gdLst>
                <a:gd name="T0" fmla="*/ 40 w 42"/>
                <a:gd name="T1" fmla="*/ 75 h 137"/>
                <a:gd name="T2" fmla="*/ 41 w 42"/>
                <a:gd name="T3" fmla="*/ 0 h 137"/>
                <a:gd name="T4" fmla="*/ 39 w 42"/>
                <a:gd name="T5" fmla="*/ 0 h 137"/>
                <a:gd name="T6" fmla="*/ 28 w 42"/>
                <a:gd name="T7" fmla="*/ 24 h 137"/>
                <a:gd name="T8" fmla="*/ 15 w 42"/>
                <a:gd name="T9" fmla="*/ 0 h 137"/>
                <a:gd name="T10" fmla="*/ 6 w 42"/>
                <a:gd name="T11" fmla="*/ 3 h 137"/>
                <a:gd name="T12" fmla="*/ 5 w 42"/>
                <a:gd name="T13" fmla="*/ 3 h 137"/>
                <a:gd name="T14" fmla="*/ 0 w 42"/>
                <a:gd name="T15" fmla="*/ 8 h 137"/>
                <a:gd name="T16" fmla="*/ 0 w 42"/>
                <a:gd name="T17" fmla="*/ 62 h 137"/>
                <a:gd name="T18" fmla="*/ 2 w 42"/>
                <a:gd name="T19" fmla="*/ 67 h 137"/>
                <a:gd name="T20" fmla="*/ 2 w 42"/>
                <a:gd name="T21" fmla="*/ 68 h 137"/>
                <a:gd name="T22" fmla="*/ 7 w 42"/>
                <a:gd name="T23" fmla="*/ 73 h 137"/>
                <a:gd name="T24" fmla="*/ 10 w 42"/>
                <a:gd name="T25" fmla="*/ 72 h 137"/>
                <a:gd name="T26" fmla="*/ 9 w 42"/>
                <a:gd name="T27" fmla="*/ 136 h 137"/>
                <a:gd name="T28" fmla="*/ 25 w 42"/>
                <a:gd name="T29" fmla="*/ 136 h 137"/>
                <a:gd name="T30" fmla="*/ 27 w 42"/>
                <a:gd name="T31" fmla="*/ 74 h 137"/>
                <a:gd name="T32" fmla="*/ 27 w 42"/>
                <a:gd name="T33" fmla="*/ 137 h 137"/>
                <a:gd name="T34" fmla="*/ 41 w 42"/>
                <a:gd name="T35" fmla="*/ 137 h 137"/>
                <a:gd name="T36" fmla="*/ 42 w 42"/>
                <a:gd name="T37" fmla="*/ 81 h 137"/>
                <a:gd name="T38" fmla="*/ 40 w 42"/>
                <a:gd name="T39" fmla="*/ 7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37">
                  <a:moveTo>
                    <a:pt x="40" y="75"/>
                  </a:moveTo>
                  <a:cubicBezTo>
                    <a:pt x="41" y="0"/>
                    <a:pt x="41" y="0"/>
                    <a:pt x="41" y="0"/>
                  </a:cubicBezTo>
                  <a:cubicBezTo>
                    <a:pt x="39" y="0"/>
                    <a:pt x="39" y="0"/>
                    <a:pt x="39" y="0"/>
                  </a:cubicBezTo>
                  <a:cubicBezTo>
                    <a:pt x="28" y="24"/>
                    <a:pt x="28" y="24"/>
                    <a:pt x="28" y="24"/>
                  </a:cubicBezTo>
                  <a:cubicBezTo>
                    <a:pt x="15" y="0"/>
                    <a:pt x="15" y="0"/>
                    <a:pt x="15" y="0"/>
                  </a:cubicBezTo>
                  <a:cubicBezTo>
                    <a:pt x="6" y="3"/>
                    <a:pt x="6" y="3"/>
                    <a:pt x="6" y="3"/>
                  </a:cubicBezTo>
                  <a:cubicBezTo>
                    <a:pt x="6" y="3"/>
                    <a:pt x="6" y="3"/>
                    <a:pt x="5" y="3"/>
                  </a:cubicBezTo>
                  <a:cubicBezTo>
                    <a:pt x="3" y="3"/>
                    <a:pt x="0" y="5"/>
                    <a:pt x="0" y="8"/>
                  </a:cubicBezTo>
                  <a:cubicBezTo>
                    <a:pt x="0" y="62"/>
                    <a:pt x="0" y="62"/>
                    <a:pt x="0" y="62"/>
                  </a:cubicBezTo>
                  <a:cubicBezTo>
                    <a:pt x="0" y="64"/>
                    <a:pt x="1" y="66"/>
                    <a:pt x="2" y="67"/>
                  </a:cubicBezTo>
                  <a:cubicBezTo>
                    <a:pt x="2" y="67"/>
                    <a:pt x="2" y="67"/>
                    <a:pt x="2" y="68"/>
                  </a:cubicBezTo>
                  <a:cubicBezTo>
                    <a:pt x="2" y="71"/>
                    <a:pt x="4" y="73"/>
                    <a:pt x="7" y="73"/>
                  </a:cubicBezTo>
                  <a:cubicBezTo>
                    <a:pt x="8" y="73"/>
                    <a:pt x="9" y="73"/>
                    <a:pt x="10" y="72"/>
                  </a:cubicBezTo>
                  <a:cubicBezTo>
                    <a:pt x="9" y="136"/>
                    <a:pt x="9" y="136"/>
                    <a:pt x="9" y="136"/>
                  </a:cubicBezTo>
                  <a:cubicBezTo>
                    <a:pt x="25" y="136"/>
                    <a:pt x="25" y="136"/>
                    <a:pt x="25" y="136"/>
                  </a:cubicBezTo>
                  <a:cubicBezTo>
                    <a:pt x="27" y="74"/>
                    <a:pt x="27" y="74"/>
                    <a:pt x="27" y="74"/>
                  </a:cubicBezTo>
                  <a:cubicBezTo>
                    <a:pt x="27" y="137"/>
                    <a:pt x="27" y="137"/>
                    <a:pt x="27" y="137"/>
                  </a:cubicBezTo>
                  <a:cubicBezTo>
                    <a:pt x="41" y="137"/>
                    <a:pt x="41" y="137"/>
                    <a:pt x="41" y="137"/>
                  </a:cubicBezTo>
                  <a:cubicBezTo>
                    <a:pt x="42" y="81"/>
                    <a:pt x="42" y="81"/>
                    <a:pt x="42" y="81"/>
                  </a:cubicBezTo>
                  <a:cubicBezTo>
                    <a:pt x="39" y="78"/>
                    <a:pt x="40" y="75"/>
                    <a:pt x="40" y="75"/>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57" name="深度视觉·原创设计 https://www.docer.com/works?userid=22383862"/>
          <p:cNvGrpSpPr/>
          <p:nvPr/>
        </p:nvGrpSpPr>
        <p:grpSpPr>
          <a:xfrm>
            <a:off x="5122863" y="2707749"/>
            <a:ext cx="385763" cy="627063"/>
            <a:chOff x="5122863" y="2627313"/>
            <a:chExt cx="385763" cy="627063"/>
          </a:xfrm>
          <a:solidFill>
            <a:schemeClr val="bg1"/>
          </a:solidFill>
        </p:grpSpPr>
        <p:sp>
          <p:nvSpPr>
            <p:cNvPr id="1048785" name="深度视觉·原创设计 https://www.docer.com/works?userid=22383862"/>
            <p:cNvSpPr/>
            <p:nvPr/>
          </p:nvSpPr>
          <p:spPr bwMode="auto">
            <a:xfrm>
              <a:off x="5267326" y="3230563"/>
              <a:ext cx="100013" cy="23813"/>
            </a:xfrm>
            <a:custGeom>
              <a:avLst/>
              <a:gdLst>
                <a:gd name="T0" fmla="*/ 33 w 33"/>
                <a:gd name="T1" fmla="*/ 4 h 8"/>
                <a:gd name="T2" fmla="*/ 29 w 33"/>
                <a:gd name="T3" fmla="*/ 8 h 8"/>
                <a:gd name="T4" fmla="*/ 4 w 33"/>
                <a:gd name="T5" fmla="*/ 8 h 8"/>
                <a:gd name="T6" fmla="*/ 0 w 33"/>
                <a:gd name="T7" fmla="*/ 4 h 8"/>
                <a:gd name="T8" fmla="*/ 0 w 33"/>
                <a:gd name="T9" fmla="*/ 4 h 8"/>
                <a:gd name="T10" fmla="*/ 4 w 33"/>
                <a:gd name="T11" fmla="*/ 0 h 8"/>
                <a:gd name="T12" fmla="*/ 29 w 33"/>
                <a:gd name="T13" fmla="*/ 0 h 8"/>
                <a:gd name="T14" fmla="*/ 33 w 33"/>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
                  <a:moveTo>
                    <a:pt x="33" y="4"/>
                  </a:moveTo>
                  <a:cubicBezTo>
                    <a:pt x="33" y="6"/>
                    <a:pt x="31" y="8"/>
                    <a:pt x="29" y="8"/>
                  </a:cubicBezTo>
                  <a:cubicBezTo>
                    <a:pt x="4" y="8"/>
                    <a:pt x="4" y="8"/>
                    <a:pt x="4" y="8"/>
                  </a:cubicBezTo>
                  <a:cubicBezTo>
                    <a:pt x="2" y="8"/>
                    <a:pt x="0" y="6"/>
                    <a:pt x="0" y="4"/>
                  </a:cubicBezTo>
                  <a:cubicBezTo>
                    <a:pt x="0" y="4"/>
                    <a:pt x="0" y="4"/>
                    <a:pt x="0" y="4"/>
                  </a:cubicBezTo>
                  <a:cubicBezTo>
                    <a:pt x="0" y="2"/>
                    <a:pt x="2" y="0"/>
                    <a:pt x="4" y="0"/>
                  </a:cubicBezTo>
                  <a:cubicBezTo>
                    <a:pt x="29" y="0"/>
                    <a:pt x="29" y="0"/>
                    <a:pt x="29" y="0"/>
                  </a:cubicBezTo>
                  <a:cubicBezTo>
                    <a:pt x="31" y="0"/>
                    <a:pt x="33" y="2"/>
                    <a:pt x="33" y="4"/>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86" name="深度视觉·原创设计 https://www.docer.com/works?userid=22383862"/>
            <p:cNvSpPr/>
            <p:nvPr/>
          </p:nvSpPr>
          <p:spPr bwMode="auto">
            <a:xfrm>
              <a:off x="5243513" y="3219450"/>
              <a:ext cx="147638" cy="23813"/>
            </a:xfrm>
            <a:custGeom>
              <a:avLst/>
              <a:gdLst>
                <a:gd name="T0" fmla="*/ 6 w 49"/>
                <a:gd name="T1" fmla="*/ 8 h 8"/>
                <a:gd name="T2" fmla="*/ 43 w 49"/>
                <a:gd name="T3" fmla="*/ 8 h 8"/>
                <a:gd name="T4" fmla="*/ 46 w 49"/>
                <a:gd name="T5" fmla="*/ 5 h 8"/>
                <a:gd name="T6" fmla="*/ 49 w 49"/>
                <a:gd name="T7" fmla="*/ 0 h 8"/>
                <a:gd name="T8" fmla="*/ 0 w 49"/>
                <a:gd name="T9" fmla="*/ 0 h 8"/>
                <a:gd name="T10" fmla="*/ 0 w 49"/>
                <a:gd name="T11" fmla="*/ 1 h 8"/>
                <a:gd name="T12" fmla="*/ 6 w 4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9" h="8">
                  <a:moveTo>
                    <a:pt x="6" y="8"/>
                  </a:moveTo>
                  <a:cubicBezTo>
                    <a:pt x="43" y="8"/>
                    <a:pt x="43" y="8"/>
                    <a:pt x="43" y="8"/>
                  </a:cubicBezTo>
                  <a:cubicBezTo>
                    <a:pt x="43" y="7"/>
                    <a:pt x="44" y="6"/>
                    <a:pt x="46" y="5"/>
                  </a:cubicBezTo>
                  <a:cubicBezTo>
                    <a:pt x="48" y="3"/>
                    <a:pt x="49" y="1"/>
                    <a:pt x="49" y="0"/>
                  </a:cubicBezTo>
                  <a:cubicBezTo>
                    <a:pt x="0" y="0"/>
                    <a:pt x="0" y="0"/>
                    <a:pt x="0" y="0"/>
                  </a:cubicBezTo>
                  <a:cubicBezTo>
                    <a:pt x="0" y="0"/>
                    <a:pt x="0" y="1"/>
                    <a:pt x="0" y="1"/>
                  </a:cubicBezTo>
                  <a:cubicBezTo>
                    <a:pt x="0" y="2"/>
                    <a:pt x="5" y="6"/>
                    <a:pt x="6" y="8"/>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87" name="深度视觉·原创设计 https://www.docer.com/works?userid=22383862"/>
            <p:cNvSpPr/>
            <p:nvPr/>
          </p:nvSpPr>
          <p:spPr bwMode="auto">
            <a:xfrm>
              <a:off x="5237163" y="3146425"/>
              <a:ext cx="160338" cy="15875"/>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88" name="深度视觉·原创设计 https://www.docer.com/works?userid=22383862"/>
            <p:cNvSpPr/>
            <p:nvPr/>
          </p:nvSpPr>
          <p:spPr bwMode="auto">
            <a:xfrm>
              <a:off x="5237163" y="3167063"/>
              <a:ext cx="160338" cy="15875"/>
            </a:xfrm>
            <a:custGeom>
              <a:avLst/>
              <a:gdLst>
                <a:gd name="T0" fmla="*/ 53 w 53"/>
                <a:gd name="T1" fmla="*/ 3 h 5"/>
                <a:gd name="T2" fmla="*/ 51 w 53"/>
                <a:gd name="T3" fmla="*/ 5 h 5"/>
                <a:gd name="T4" fmla="*/ 2 w 53"/>
                <a:gd name="T5" fmla="*/ 5 h 5"/>
                <a:gd name="T6" fmla="*/ 0 w 53"/>
                <a:gd name="T7" fmla="*/ 3 h 5"/>
                <a:gd name="T8" fmla="*/ 0 w 53"/>
                <a:gd name="T9" fmla="*/ 3 h 5"/>
                <a:gd name="T10" fmla="*/ 2 w 53"/>
                <a:gd name="T11" fmla="*/ 0 h 5"/>
                <a:gd name="T12" fmla="*/ 51 w 53"/>
                <a:gd name="T13" fmla="*/ 0 h 5"/>
                <a:gd name="T14" fmla="*/ 53 w 5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3"/>
                  </a:moveTo>
                  <a:cubicBezTo>
                    <a:pt x="53" y="4"/>
                    <a:pt x="52" y="5"/>
                    <a:pt x="51" y="5"/>
                  </a:cubicBezTo>
                  <a:cubicBezTo>
                    <a:pt x="2" y="5"/>
                    <a:pt x="2" y="5"/>
                    <a:pt x="2" y="5"/>
                  </a:cubicBezTo>
                  <a:cubicBezTo>
                    <a:pt x="1" y="5"/>
                    <a:pt x="0" y="4"/>
                    <a:pt x="0" y="3"/>
                  </a:cubicBezTo>
                  <a:cubicBezTo>
                    <a:pt x="0" y="3"/>
                    <a:pt x="0" y="3"/>
                    <a:pt x="0" y="3"/>
                  </a:cubicBezTo>
                  <a:cubicBezTo>
                    <a:pt x="0" y="1"/>
                    <a:pt x="1" y="0"/>
                    <a:pt x="2" y="0"/>
                  </a:cubicBezTo>
                  <a:cubicBezTo>
                    <a:pt x="51" y="0"/>
                    <a:pt x="51" y="0"/>
                    <a:pt x="51" y="0"/>
                  </a:cubicBezTo>
                  <a:cubicBezTo>
                    <a:pt x="52" y="0"/>
                    <a:pt x="53" y="1"/>
                    <a:pt x="53" y="3"/>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89" name="深度视觉·原创设计 https://www.docer.com/works?userid=22383862"/>
            <p:cNvSpPr/>
            <p:nvPr/>
          </p:nvSpPr>
          <p:spPr bwMode="auto">
            <a:xfrm>
              <a:off x="5237163" y="3192463"/>
              <a:ext cx="160338" cy="14288"/>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90" name="深度视觉·原创设计 https://www.docer.com/works?userid=22383862"/>
            <p:cNvSpPr/>
            <p:nvPr/>
          </p:nvSpPr>
          <p:spPr bwMode="auto">
            <a:xfrm>
              <a:off x="5237163" y="3209925"/>
              <a:ext cx="160338" cy="12700"/>
            </a:xfrm>
            <a:custGeom>
              <a:avLst/>
              <a:gdLst>
                <a:gd name="T0" fmla="*/ 53 w 53"/>
                <a:gd name="T1" fmla="*/ 2 h 4"/>
                <a:gd name="T2" fmla="*/ 51 w 53"/>
                <a:gd name="T3" fmla="*/ 4 h 4"/>
                <a:gd name="T4" fmla="*/ 2 w 53"/>
                <a:gd name="T5" fmla="*/ 4 h 4"/>
                <a:gd name="T6" fmla="*/ 0 w 53"/>
                <a:gd name="T7" fmla="*/ 2 h 4"/>
                <a:gd name="T8" fmla="*/ 0 w 53"/>
                <a:gd name="T9" fmla="*/ 2 h 4"/>
                <a:gd name="T10" fmla="*/ 2 w 53"/>
                <a:gd name="T11" fmla="*/ 0 h 4"/>
                <a:gd name="T12" fmla="*/ 51 w 53"/>
                <a:gd name="T13" fmla="*/ 0 h 4"/>
                <a:gd name="T14" fmla="*/ 53 w 53"/>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4">
                  <a:moveTo>
                    <a:pt x="53" y="2"/>
                  </a:moveTo>
                  <a:cubicBezTo>
                    <a:pt x="53" y="3"/>
                    <a:pt x="52" y="4"/>
                    <a:pt x="51" y="4"/>
                  </a:cubicBezTo>
                  <a:cubicBezTo>
                    <a:pt x="2" y="4"/>
                    <a:pt x="2" y="4"/>
                    <a:pt x="2" y="4"/>
                  </a:cubicBezTo>
                  <a:cubicBezTo>
                    <a:pt x="1" y="4"/>
                    <a:pt x="0" y="3"/>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91" name="深度视觉·原创设计 https://www.docer.com/works?userid=22383862"/>
            <p:cNvSpPr/>
            <p:nvPr/>
          </p:nvSpPr>
          <p:spPr bwMode="auto">
            <a:xfrm>
              <a:off x="5235576" y="3122613"/>
              <a:ext cx="165100" cy="14288"/>
            </a:xfrm>
            <a:custGeom>
              <a:avLst/>
              <a:gdLst>
                <a:gd name="T0" fmla="*/ 55 w 55"/>
                <a:gd name="T1" fmla="*/ 3 h 5"/>
                <a:gd name="T2" fmla="*/ 52 w 55"/>
                <a:gd name="T3" fmla="*/ 5 h 5"/>
                <a:gd name="T4" fmla="*/ 3 w 55"/>
                <a:gd name="T5" fmla="*/ 5 h 5"/>
                <a:gd name="T6" fmla="*/ 0 w 55"/>
                <a:gd name="T7" fmla="*/ 3 h 5"/>
                <a:gd name="T8" fmla="*/ 0 w 55"/>
                <a:gd name="T9" fmla="*/ 3 h 5"/>
                <a:gd name="T10" fmla="*/ 3 w 55"/>
                <a:gd name="T11" fmla="*/ 0 h 5"/>
                <a:gd name="T12" fmla="*/ 52 w 55"/>
                <a:gd name="T13" fmla="*/ 0 h 5"/>
                <a:gd name="T14" fmla="*/ 55 w 5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
                  <a:moveTo>
                    <a:pt x="55" y="3"/>
                  </a:moveTo>
                  <a:cubicBezTo>
                    <a:pt x="55" y="4"/>
                    <a:pt x="54" y="5"/>
                    <a:pt x="52" y="5"/>
                  </a:cubicBezTo>
                  <a:cubicBezTo>
                    <a:pt x="3" y="5"/>
                    <a:pt x="3" y="5"/>
                    <a:pt x="3" y="5"/>
                  </a:cubicBezTo>
                  <a:cubicBezTo>
                    <a:pt x="1" y="5"/>
                    <a:pt x="0" y="4"/>
                    <a:pt x="0" y="3"/>
                  </a:cubicBezTo>
                  <a:cubicBezTo>
                    <a:pt x="0" y="3"/>
                    <a:pt x="0" y="3"/>
                    <a:pt x="0" y="3"/>
                  </a:cubicBezTo>
                  <a:cubicBezTo>
                    <a:pt x="0" y="1"/>
                    <a:pt x="1" y="0"/>
                    <a:pt x="3" y="0"/>
                  </a:cubicBezTo>
                  <a:cubicBezTo>
                    <a:pt x="52" y="0"/>
                    <a:pt x="52" y="0"/>
                    <a:pt x="52" y="0"/>
                  </a:cubicBezTo>
                  <a:cubicBezTo>
                    <a:pt x="54" y="0"/>
                    <a:pt x="55" y="1"/>
                    <a:pt x="55" y="3"/>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92" name="深度视觉·原创设计 https://www.docer.com/works?userid=22383862"/>
            <p:cNvSpPr>
              <a:spLocks noEditPoints="1"/>
            </p:cNvSpPr>
            <p:nvPr/>
          </p:nvSpPr>
          <p:spPr bwMode="auto">
            <a:xfrm>
              <a:off x="5122863" y="2627313"/>
              <a:ext cx="385763" cy="479425"/>
            </a:xfrm>
            <a:custGeom>
              <a:avLst/>
              <a:gdLst>
                <a:gd name="T0" fmla="*/ 41 w 128"/>
                <a:gd name="T1" fmla="*/ 159 h 159"/>
                <a:gd name="T2" fmla="*/ 39 w 128"/>
                <a:gd name="T3" fmla="*/ 159 h 159"/>
                <a:gd name="T4" fmla="*/ 37 w 128"/>
                <a:gd name="T5" fmla="*/ 158 h 159"/>
                <a:gd name="T6" fmla="*/ 29 w 128"/>
                <a:gd name="T7" fmla="*/ 145 h 159"/>
                <a:gd name="T8" fmla="*/ 28 w 128"/>
                <a:gd name="T9" fmla="*/ 139 h 159"/>
                <a:gd name="T10" fmla="*/ 27 w 128"/>
                <a:gd name="T11" fmla="*/ 132 h 159"/>
                <a:gd name="T12" fmla="*/ 19 w 128"/>
                <a:gd name="T13" fmla="*/ 116 h 159"/>
                <a:gd name="T14" fmla="*/ 17 w 128"/>
                <a:gd name="T15" fmla="*/ 112 h 159"/>
                <a:gd name="T16" fmla="*/ 16 w 128"/>
                <a:gd name="T17" fmla="*/ 110 h 159"/>
                <a:gd name="T18" fmla="*/ 6 w 128"/>
                <a:gd name="T19" fmla="*/ 92 h 159"/>
                <a:gd name="T20" fmla="*/ 0 w 128"/>
                <a:gd name="T21" fmla="*/ 64 h 159"/>
                <a:gd name="T22" fmla="*/ 0 w 128"/>
                <a:gd name="T23" fmla="*/ 60 h 159"/>
                <a:gd name="T24" fmla="*/ 6 w 128"/>
                <a:gd name="T25" fmla="*/ 35 h 159"/>
                <a:gd name="T26" fmla="*/ 19 w 128"/>
                <a:gd name="T27" fmla="*/ 18 h 159"/>
                <a:gd name="T28" fmla="*/ 60 w 128"/>
                <a:gd name="T29" fmla="*/ 0 h 159"/>
                <a:gd name="T30" fmla="*/ 65 w 128"/>
                <a:gd name="T31" fmla="*/ 0 h 159"/>
                <a:gd name="T32" fmla="*/ 109 w 128"/>
                <a:gd name="T33" fmla="*/ 18 h 159"/>
                <a:gd name="T34" fmla="*/ 128 w 128"/>
                <a:gd name="T35" fmla="*/ 62 h 159"/>
                <a:gd name="T36" fmla="*/ 128 w 128"/>
                <a:gd name="T37" fmla="*/ 64 h 159"/>
                <a:gd name="T38" fmla="*/ 114 w 128"/>
                <a:gd name="T39" fmla="*/ 107 h 159"/>
                <a:gd name="T40" fmla="*/ 111 w 128"/>
                <a:gd name="T41" fmla="*/ 112 h 159"/>
                <a:gd name="T42" fmla="*/ 109 w 128"/>
                <a:gd name="T43" fmla="*/ 116 h 159"/>
                <a:gd name="T44" fmla="*/ 101 w 128"/>
                <a:gd name="T45" fmla="*/ 132 h 159"/>
                <a:gd name="T46" fmla="*/ 100 w 128"/>
                <a:gd name="T47" fmla="*/ 139 h 159"/>
                <a:gd name="T48" fmla="*/ 92 w 128"/>
                <a:gd name="T49" fmla="*/ 158 h 159"/>
                <a:gd name="T50" fmla="*/ 90 w 128"/>
                <a:gd name="T51" fmla="*/ 159 h 159"/>
                <a:gd name="T52" fmla="*/ 86 w 128"/>
                <a:gd name="T53" fmla="*/ 159 h 159"/>
                <a:gd name="T54" fmla="*/ 73 w 128"/>
                <a:gd name="T55" fmla="*/ 159 h 159"/>
                <a:gd name="T56" fmla="*/ 60 w 128"/>
                <a:gd name="T57" fmla="*/ 159 h 159"/>
                <a:gd name="T58" fmla="*/ 41 w 128"/>
                <a:gd name="T59" fmla="*/ 159 h 159"/>
                <a:gd name="T60" fmla="*/ 65 w 128"/>
                <a:gd name="T61" fmla="*/ 11 h 159"/>
                <a:gd name="T62" fmla="*/ 61 w 128"/>
                <a:gd name="T63" fmla="*/ 11 h 159"/>
                <a:gd name="T64" fmla="*/ 27 w 128"/>
                <a:gd name="T65" fmla="*/ 26 h 159"/>
                <a:gd name="T66" fmla="*/ 16 w 128"/>
                <a:gd name="T67" fmla="*/ 40 h 159"/>
                <a:gd name="T68" fmla="*/ 11 w 128"/>
                <a:gd name="T69" fmla="*/ 60 h 159"/>
                <a:gd name="T70" fmla="*/ 11 w 128"/>
                <a:gd name="T71" fmla="*/ 64 h 159"/>
                <a:gd name="T72" fmla="*/ 16 w 128"/>
                <a:gd name="T73" fmla="*/ 87 h 159"/>
                <a:gd name="T74" fmla="*/ 25 w 128"/>
                <a:gd name="T75" fmla="*/ 105 h 159"/>
                <a:gd name="T76" fmla="*/ 27 w 128"/>
                <a:gd name="T77" fmla="*/ 107 h 159"/>
                <a:gd name="T78" fmla="*/ 29 w 128"/>
                <a:gd name="T79" fmla="*/ 111 h 159"/>
                <a:gd name="T80" fmla="*/ 37 w 128"/>
                <a:gd name="T81" fmla="*/ 129 h 159"/>
                <a:gd name="T82" fmla="*/ 39 w 128"/>
                <a:gd name="T83" fmla="*/ 138 h 159"/>
                <a:gd name="T84" fmla="*/ 40 w 128"/>
                <a:gd name="T85" fmla="*/ 143 h 159"/>
                <a:gd name="T86" fmla="*/ 43 w 128"/>
                <a:gd name="T87" fmla="*/ 148 h 159"/>
                <a:gd name="T88" fmla="*/ 60 w 128"/>
                <a:gd name="T89" fmla="*/ 148 h 159"/>
                <a:gd name="T90" fmla="*/ 73 w 128"/>
                <a:gd name="T91" fmla="*/ 148 h 159"/>
                <a:gd name="T92" fmla="*/ 86 w 128"/>
                <a:gd name="T93" fmla="*/ 148 h 159"/>
                <a:gd name="T94" fmla="*/ 89 w 128"/>
                <a:gd name="T95" fmla="*/ 138 h 159"/>
                <a:gd name="T96" fmla="*/ 91 w 128"/>
                <a:gd name="T97" fmla="*/ 128 h 159"/>
                <a:gd name="T98" fmla="*/ 99 w 128"/>
                <a:gd name="T99" fmla="*/ 111 h 159"/>
                <a:gd name="T100" fmla="*/ 101 w 128"/>
                <a:gd name="T101" fmla="*/ 107 h 159"/>
                <a:gd name="T102" fmla="*/ 104 w 128"/>
                <a:gd name="T103" fmla="*/ 101 h 159"/>
                <a:gd name="T104" fmla="*/ 117 w 128"/>
                <a:gd name="T105" fmla="*/ 63 h 159"/>
                <a:gd name="T106" fmla="*/ 117 w 128"/>
                <a:gd name="T107" fmla="*/ 62 h 159"/>
                <a:gd name="T108" fmla="*/ 102 w 128"/>
                <a:gd name="T109" fmla="*/ 26 h 159"/>
                <a:gd name="T110" fmla="*/ 65 w 128"/>
                <a:gd name="T111" fmla="*/ 1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59">
                  <a:moveTo>
                    <a:pt x="41" y="159"/>
                  </a:moveTo>
                  <a:cubicBezTo>
                    <a:pt x="39" y="159"/>
                    <a:pt x="39" y="159"/>
                    <a:pt x="39" y="159"/>
                  </a:cubicBezTo>
                  <a:cubicBezTo>
                    <a:pt x="37" y="158"/>
                    <a:pt x="37" y="158"/>
                    <a:pt x="37" y="158"/>
                  </a:cubicBezTo>
                  <a:cubicBezTo>
                    <a:pt x="33" y="155"/>
                    <a:pt x="29" y="151"/>
                    <a:pt x="29" y="145"/>
                  </a:cubicBezTo>
                  <a:cubicBezTo>
                    <a:pt x="28" y="143"/>
                    <a:pt x="28" y="141"/>
                    <a:pt x="28" y="139"/>
                  </a:cubicBezTo>
                  <a:cubicBezTo>
                    <a:pt x="28" y="137"/>
                    <a:pt x="27" y="134"/>
                    <a:pt x="27" y="132"/>
                  </a:cubicBezTo>
                  <a:cubicBezTo>
                    <a:pt x="25" y="126"/>
                    <a:pt x="22" y="121"/>
                    <a:pt x="19" y="116"/>
                  </a:cubicBezTo>
                  <a:cubicBezTo>
                    <a:pt x="19" y="115"/>
                    <a:pt x="18" y="114"/>
                    <a:pt x="17" y="112"/>
                  </a:cubicBezTo>
                  <a:cubicBezTo>
                    <a:pt x="16" y="110"/>
                    <a:pt x="16" y="110"/>
                    <a:pt x="16" y="110"/>
                  </a:cubicBezTo>
                  <a:cubicBezTo>
                    <a:pt x="12" y="104"/>
                    <a:pt x="9" y="98"/>
                    <a:pt x="6" y="92"/>
                  </a:cubicBezTo>
                  <a:cubicBezTo>
                    <a:pt x="3" y="84"/>
                    <a:pt x="1" y="76"/>
                    <a:pt x="0" y="64"/>
                  </a:cubicBezTo>
                  <a:cubicBezTo>
                    <a:pt x="0" y="60"/>
                    <a:pt x="0" y="60"/>
                    <a:pt x="0" y="60"/>
                  </a:cubicBezTo>
                  <a:cubicBezTo>
                    <a:pt x="0" y="51"/>
                    <a:pt x="2" y="43"/>
                    <a:pt x="6" y="35"/>
                  </a:cubicBezTo>
                  <a:cubicBezTo>
                    <a:pt x="9" y="28"/>
                    <a:pt x="14" y="23"/>
                    <a:pt x="19" y="18"/>
                  </a:cubicBezTo>
                  <a:cubicBezTo>
                    <a:pt x="30" y="6"/>
                    <a:pt x="44" y="0"/>
                    <a:pt x="60" y="0"/>
                  </a:cubicBezTo>
                  <a:cubicBezTo>
                    <a:pt x="65" y="0"/>
                    <a:pt x="65" y="0"/>
                    <a:pt x="65" y="0"/>
                  </a:cubicBezTo>
                  <a:cubicBezTo>
                    <a:pt x="83" y="1"/>
                    <a:pt x="98" y="7"/>
                    <a:pt x="109" y="18"/>
                  </a:cubicBezTo>
                  <a:cubicBezTo>
                    <a:pt x="121" y="30"/>
                    <a:pt x="128" y="44"/>
                    <a:pt x="128" y="62"/>
                  </a:cubicBezTo>
                  <a:cubicBezTo>
                    <a:pt x="128" y="64"/>
                    <a:pt x="128" y="64"/>
                    <a:pt x="128" y="64"/>
                  </a:cubicBezTo>
                  <a:cubicBezTo>
                    <a:pt x="127" y="82"/>
                    <a:pt x="120" y="95"/>
                    <a:pt x="114" y="107"/>
                  </a:cubicBezTo>
                  <a:cubicBezTo>
                    <a:pt x="113" y="108"/>
                    <a:pt x="112" y="110"/>
                    <a:pt x="111" y="112"/>
                  </a:cubicBezTo>
                  <a:cubicBezTo>
                    <a:pt x="110" y="113"/>
                    <a:pt x="110" y="114"/>
                    <a:pt x="109" y="116"/>
                  </a:cubicBezTo>
                  <a:cubicBezTo>
                    <a:pt x="106" y="121"/>
                    <a:pt x="103" y="126"/>
                    <a:pt x="101" y="132"/>
                  </a:cubicBezTo>
                  <a:cubicBezTo>
                    <a:pt x="101" y="134"/>
                    <a:pt x="100" y="137"/>
                    <a:pt x="100" y="139"/>
                  </a:cubicBezTo>
                  <a:cubicBezTo>
                    <a:pt x="99" y="146"/>
                    <a:pt x="98" y="154"/>
                    <a:pt x="92" y="158"/>
                  </a:cubicBezTo>
                  <a:cubicBezTo>
                    <a:pt x="90" y="159"/>
                    <a:pt x="90" y="159"/>
                    <a:pt x="90" y="159"/>
                  </a:cubicBezTo>
                  <a:cubicBezTo>
                    <a:pt x="86" y="159"/>
                    <a:pt x="86" y="159"/>
                    <a:pt x="86" y="159"/>
                  </a:cubicBezTo>
                  <a:cubicBezTo>
                    <a:pt x="82" y="159"/>
                    <a:pt x="77" y="159"/>
                    <a:pt x="73" y="159"/>
                  </a:cubicBezTo>
                  <a:cubicBezTo>
                    <a:pt x="69" y="159"/>
                    <a:pt x="64" y="159"/>
                    <a:pt x="60" y="159"/>
                  </a:cubicBezTo>
                  <a:cubicBezTo>
                    <a:pt x="53" y="159"/>
                    <a:pt x="47" y="159"/>
                    <a:pt x="41" y="159"/>
                  </a:cubicBezTo>
                  <a:close/>
                  <a:moveTo>
                    <a:pt x="65" y="11"/>
                  </a:moveTo>
                  <a:cubicBezTo>
                    <a:pt x="61" y="11"/>
                    <a:pt x="61" y="11"/>
                    <a:pt x="61" y="11"/>
                  </a:cubicBezTo>
                  <a:cubicBezTo>
                    <a:pt x="47" y="11"/>
                    <a:pt x="36" y="16"/>
                    <a:pt x="27" y="26"/>
                  </a:cubicBezTo>
                  <a:cubicBezTo>
                    <a:pt x="23" y="30"/>
                    <a:pt x="19" y="34"/>
                    <a:pt x="16" y="40"/>
                  </a:cubicBezTo>
                  <a:cubicBezTo>
                    <a:pt x="13" y="47"/>
                    <a:pt x="12" y="53"/>
                    <a:pt x="11" y="60"/>
                  </a:cubicBezTo>
                  <a:cubicBezTo>
                    <a:pt x="11" y="64"/>
                    <a:pt x="11" y="64"/>
                    <a:pt x="11" y="64"/>
                  </a:cubicBezTo>
                  <a:cubicBezTo>
                    <a:pt x="12" y="74"/>
                    <a:pt x="13" y="81"/>
                    <a:pt x="16" y="87"/>
                  </a:cubicBezTo>
                  <a:cubicBezTo>
                    <a:pt x="19" y="93"/>
                    <a:pt x="22" y="99"/>
                    <a:pt x="25" y="105"/>
                  </a:cubicBezTo>
                  <a:cubicBezTo>
                    <a:pt x="27" y="107"/>
                    <a:pt x="27" y="107"/>
                    <a:pt x="27" y="107"/>
                  </a:cubicBezTo>
                  <a:cubicBezTo>
                    <a:pt x="27" y="108"/>
                    <a:pt x="28" y="109"/>
                    <a:pt x="29" y="111"/>
                  </a:cubicBezTo>
                  <a:cubicBezTo>
                    <a:pt x="32" y="116"/>
                    <a:pt x="36" y="122"/>
                    <a:pt x="37" y="129"/>
                  </a:cubicBezTo>
                  <a:cubicBezTo>
                    <a:pt x="38" y="132"/>
                    <a:pt x="39" y="135"/>
                    <a:pt x="39" y="138"/>
                  </a:cubicBezTo>
                  <a:cubicBezTo>
                    <a:pt x="39" y="140"/>
                    <a:pt x="39" y="141"/>
                    <a:pt x="40" y="143"/>
                  </a:cubicBezTo>
                  <a:cubicBezTo>
                    <a:pt x="40" y="145"/>
                    <a:pt x="41" y="147"/>
                    <a:pt x="43" y="148"/>
                  </a:cubicBezTo>
                  <a:cubicBezTo>
                    <a:pt x="48" y="148"/>
                    <a:pt x="54" y="148"/>
                    <a:pt x="60" y="148"/>
                  </a:cubicBezTo>
                  <a:cubicBezTo>
                    <a:pt x="64" y="148"/>
                    <a:pt x="69" y="148"/>
                    <a:pt x="73" y="148"/>
                  </a:cubicBezTo>
                  <a:cubicBezTo>
                    <a:pt x="77" y="148"/>
                    <a:pt x="82" y="148"/>
                    <a:pt x="86" y="148"/>
                  </a:cubicBezTo>
                  <a:cubicBezTo>
                    <a:pt x="88" y="146"/>
                    <a:pt x="88" y="142"/>
                    <a:pt x="89" y="138"/>
                  </a:cubicBezTo>
                  <a:cubicBezTo>
                    <a:pt x="89" y="134"/>
                    <a:pt x="90" y="131"/>
                    <a:pt x="91" y="128"/>
                  </a:cubicBezTo>
                  <a:cubicBezTo>
                    <a:pt x="93" y="122"/>
                    <a:pt x="96" y="116"/>
                    <a:pt x="99" y="111"/>
                  </a:cubicBezTo>
                  <a:cubicBezTo>
                    <a:pt x="100" y="109"/>
                    <a:pt x="101" y="108"/>
                    <a:pt x="101" y="107"/>
                  </a:cubicBezTo>
                  <a:cubicBezTo>
                    <a:pt x="102" y="105"/>
                    <a:pt x="103" y="103"/>
                    <a:pt x="104" y="101"/>
                  </a:cubicBezTo>
                  <a:cubicBezTo>
                    <a:pt x="110" y="90"/>
                    <a:pt x="116" y="79"/>
                    <a:pt x="117" y="63"/>
                  </a:cubicBezTo>
                  <a:cubicBezTo>
                    <a:pt x="117" y="62"/>
                    <a:pt x="117" y="62"/>
                    <a:pt x="117" y="62"/>
                  </a:cubicBezTo>
                  <a:cubicBezTo>
                    <a:pt x="117" y="48"/>
                    <a:pt x="111" y="36"/>
                    <a:pt x="102" y="26"/>
                  </a:cubicBezTo>
                  <a:cubicBezTo>
                    <a:pt x="92" y="17"/>
                    <a:pt x="80" y="12"/>
                    <a:pt x="65" y="11"/>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58" name="深度视觉·原创设计 https://www.docer.com/works?userid=22383862"/>
          <p:cNvGrpSpPr/>
          <p:nvPr/>
        </p:nvGrpSpPr>
        <p:grpSpPr>
          <a:xfrm>
            <a:off x="5146676" y="4246036"/>
            <a:ext cx="508000" cy="446088"/>
            <a:chOff x="5146676" y="4165600"/>
            <a:chExt cx="508000" cy="446088"/>
          </a:xfrm>
          <a:solidFill>
            <a:schemeClr val="bg1"/>
          </a:solidFill>
        </p:grpSpPr>
        <p:sp>
          <p:nvSpPr>
            <p:cNvPr id="1048793" name="深度视觉·原创设计 https://www.docer.com/works?userid=22383862"/>
            <p:cNvSpPr/>
            <p:nvPr/>
          </p:nvSpPr>
          <p:spPr bwMode="auto">
            <a:xfrm>
              <a:off x="5265738" y="4165600"/>
              <a:ext cx="215900" cy="244475"/>
            </a:xfrm>
            <a:custGeom>
              <a:avLst/>
              <a:gdLst>
                <a:gd name="T0" fmla="*/ 67 w 72"/>
                <a:gd name="T1" fmla="*/ 36 h 81"/>
                <a:gd name="T2" fmla="*/ 36 w 72"/>
                <a:gd name="T3" fmla="*/ 0 h 81"/>
                <a:gd name="T4" fmla="*/ 5 w 72"/>
                <a:gd name="T5" fmla="*/ 37 h 81"/>
                <a:gd name="T6" fmla="*/ 0 w 72"/>
                <a:gd name="T7" fmla="*/ 45 h 81"/>
                <a:gd name="T8" fmla="*/ 5 w 72"/>
                <a:gd name="T9" fmla="*/ 54 h 81"/>
                <a:gd name="T10" fmla="*/ 6 w 72"/>
                <a:gd name="T11" fmla="*/ 54 h 81"/>
                <a:gd name="T12" fmla="*/ 36 w 72"/>
                <a:gd name="T13" fmla="*/ 81 h 81"/>
                <a:gd name="T14" fmla="*/ 66 w 72"/>
                <a:gd name="T15" fmla="*/ 53 h 81"/>
                <a:gd name="T16" fmla="*/ 67 w 72"/>
                <a:gd name="T17" fmla="*/ 53 h 81"/>
                <a:gd name="T18" fmla="*/ 72 w 72"/>
                <a:gd name="T19" fmla="*/ 44 h 81"/>
                <a:gd name="T20" fmla="*/ 67 w 72"/>
                <a:gd name="T21" fmla="*/ 3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67" y="36"/>
                  </a:moveTo>
                  <a:cubicBezTo>
                    <a:pt x="65" y="16"/>
                    <a:pt x="52" y="0"/>
                    <a:pt x="36" y="0"/>
                  </a:cubicBezTo>
                  <a:cubicBezTo>
                    <a:pt x="19" y="0"/>
                    <a:pt x="6" y="16"/>
                    <a:pt x="5" y="37"/>
                  </a:cubicBezTo>
                  <a:cubicBezTo>
                    <a:pt x="2" y="38"/>
                    <a:pt x="0" y="41"/>
                    <a:pt x="0" y="45"/>
                  </a:cubicBezTo>
                  <a:cubicBezTo>
                    <a:pt x="0" y="50"/>
                    <a:pt x="2" y="54"/>
                    <a:pt x="5" y="54"/>
                  </a:cubicBezTo>
                  <a:cubicBezTo>
                    <a:pt x="6" y="54"/>
                    <a:pt x="6" y="54"/>
                    <a:pt x="6" y="54"/>
                  </a:cubicBezTo>
                  <a:cubicBezTo>
                    <a:pt x="11" y="69"/>
                    <a:pt x="22" y="81"/>
                    <a:pt x="36" y="81"/>
                  </a:cubicBezTo>
                  <a:cubicBezTo>
                    <a:pt x="50" y="81"/>
                    <a:pt x="62" y="69"/>
                    <a:pt x="66" y="53"/>
                  </a:cubicBezTo>
                  <a:cubicBezTo>
                    <a:pt x="66" y="53"/>
                    <a:pt x="67" y="53"/>
                    <a:pt x="67" y="53"/>
                  </a:cubicBezTo>
                  <a:cubicBezTo>
                    <a:pt x="70" y="53"/>
                    <a:pt x="72" y="49"/>
                    <a:pt x="72" y="44"/>
                  </a:cubicBezTo>
                  <a:cubicBezTo>
                    <a:pt x="72" y="40"/>
                    <a:pt x="70" y="36"/>
                    <a:pt x="67" y="36"/>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94" name="深度视觉·原创设计 https://www.docer.com/works?userid=22383862"/>
            <p:cNvSpPr/>
            <p:nvPr/>
          </p:nvSpPr>
          <p:spPr bwMode="auto">
            <a:xfrm>
              <a:off x="5146676" y="4403725"/>
              <a:ext cx="296863" cy="187325"/>
            </a:xfrm>
            <a:custGeom>
              <a:avLst/>
              <a:gdLst>
                <a:gd name="T0" fmla="*/ 94 w 98"/>
                <a:gd name="T1" fmla="*/ 4 h 62"/>
                <a:gd name="T2" fmla="*/ 77 w 98"/>
                <a:gd name="T3" fmla="*/ 45 h 62"/>
                <a:gd name="T4" fmla="*/ 54 w 98"/>
                <a:gd name="T5" fmla="*/ 1 h 62"/>
                <a:gd name="T6" fmla="*/ 7 w 98"/>
                <a:gd name="T7" fmla="*/ 20 h 62"/>
                <a:gd name="T8" fmla="*/ 2 w 98"/>
                <a:gd name="T9" fmla="*/ 62 h 62"/>
                <a:gd name="T10" fmla="*/ 72 w 98"/>
                <a:gd name="T11" fmla="*/ 62 h 62"/>
                <a:gd name="T12" fmla="*/ 98 w 98"/>
                <a:gd name="T13" fmla="*/ 40 h 62"/>
                <a:gd name="T14" fmla="*/ 94 w 98"/>
                <a:gd name="T15" fmla="*/ 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62">
                  <a:moveTo>
                    <a:pt x="94" y="4"/>
                  </a:moveTo>
                  <a:cubicBezTo>
                    <a:pt x="77" y="45"/>
                    <a:pt x="77" y="45"/>
                    <a:pt x="77" y="45"/>
                  </a:cubicBezTo>
                  <a:cubicBezTo>
                    <a:pt x="54" y="1"/>
                    <a:pt x="54" y="1"/>
                    <a:pt x="54" y="1"/>
                  </a:cubicBezTo>
                  <a:cubicBezTo>
                    <a:pt x="36" y="0"/>
                    <a:pt x="15" y="7"/>
                    <a:pt x="7" y="20"/>
                  </a:cubicBezTo>
                  <a:cubicBezTo>
                    <a:pt x="0" y="33"/>
                    <a:pt x="2" y="62"/>
                    <a:pt x="2" y="62"/>
                  </a:cubicBezTo>
                  <a:cubicBezTo>
                    <a:pt x="72" y="62"/>
                    <a:pt x="72" y="62"/>
                    <a:pt x="72" y="62"/>
                  </a:cubicBezTo>
                  <a:cubicBezTo>
                    <a:pt x="98" y="40"/>
                    <a:pt x="98" y="40"/>
                    <a:pt x="98" y="40"/>
                  </a:cubicBezTo>
                  <a:cubicBezTo>
                    <a:pt x="90" y="34"/>
                    <a:pt x="94" y="4"/>
                    <a:pt x="94" y="4"/>
                  </a:cubicBez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95" name="深度视觉·原创设计 https://www.docer.com/works?userid=22383862"/>
            <p:cNvSpPr>
              <a:spLocks noChangeArrowheads="1"/>
            </p:cNvSpPr>
            <p:nvPr/>
          </p:nvSpPr>
          <p:spPr bwMode="auto">
            <a:xfrm>
              <a:off x="5410201" y="4364038"/>
              <a:ext cx="244475" cy="247650"/>
            </a:xfrm>
            <a:prstGeom prst="ellipse">
              <a:avLst/>
            </a:pr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96" name="深度视觉·原创设计 https://www.docer.com/works?userid=22383862"/>
            <p:cNvSpPr>
              <a:spLocks noEditPoints="1"/>
            </p:cNvSpPr>
            <p:nvPr/>
          </p:nvSpPr>
          <p:spPr bwMode="auto">
            <a:xfrm>
              <a:off x="5476876" y="4406900"/>
              <a:ext cx="114300" cy="161925"/>
            </a:xfrm>
            <a:custGeom>
              <a:avLst/>
              <a:gdLst>
                <a:gd name="T0" fmla="*/ 16 w 38"/>
                <a:gd name="T1" fmla="*/ 0 h 54"/>
                <a:gd name="T2" fmla="*/ 21 w 38"/>
                <a:gd name="T3" fmla="*/ 0 h 54"/>
                <a:gd name="T4" fmla="*/ 21 w 38"/>
                <a:gd name="T5" fmla="*/ 3 h 54"/>
                <a:gd name="T6" fmla="*/ 37 w 38"/>
                <a:gd name="T7" fmla="*/ 17 h 54"/>
                <a:gd name="T8" fmla="*/ 26 w 38"/>
                <a:gd name="T9" fmla="*/ 17 h 54"/>
                <a:gd name="T10" fmla="*/ 21 w 38"/>
                <a:gd name="T11" fmla="*/ 12 h 54"/>
                <a:gd name="T12" fmla="*/ 21 w 38"/>
                <a:gd name="T13" fmla="*/ 20 h 54"/>
                <a:gd name="T14" fmla="*/ 38 w 38"/>
                <a:gd name="T15" fmla="*/ 35 h 54"/>
                <a:gd name="T16" fmla="*/ 21 w 38"/>
                <a:gd name="T17" fmla="*/ 48 h 54"/>
                <a:gd name="T18" fmla="*/ 21 w 38"/>
                <a:gd name="T19" fmla="*/ 54 h 54"/>
                <a:gd name="T20" fmla="*/ 16 w 38"/>
                <a:gd name="T21" fmla="*/ 54 h 54"/>
                <a:gd name="T22" fmla="*/ 16 w 38"/>
                <a:gd name="T23" fmla="*/ 48 h 54"/>
                <a:gd name="T24" fmla="*/ 0 w 38"/>
                <a:gd name="T25" fmla="*/ 34 h 54"/>
                <a:gd name="T26" fmla="*/ 11 w 38"/>
                <a:gd name="T27" fmla="*/ 34 h 54"/>
                <a:gd name="T28" fmla="*/ 16 w 38"/>
                <a:gd name="T29" fmla="*/ 40 h 54"/>
                <a:gd name="T30" fmla="*/ 16 w 38"/>
                <a:gd name="T31" fmla="*/ 30 h 54"/>
                <a:gd name="T32" fmla="*/ 0 w 38"/>
                <a:gd name="T33" fmla="*/ 17 h 54"/>
                <a:gd name="T34" fmla="*/ 16 w 38"/>
                <a:gd name="T35" fmla="*/ 3 h 54"/>
                <a:gd name="T36" fmla="*/ 16 w 38"/>
                <a:gd name="T37" fmla="*/ 0 h 54"/>
                <a:gd name="T38" fmla="*/ 16 w 38"/>
                <a:gd name="T39" fmla="*/ 12 h 54"/>
                <a:gd name="T40" fmla="*/ 11 w 38"/>
                <a:gd name="T41" fmla="*/ 15 h 54"/>
                <a:gd name="T42" fmla="*/ 16 w 38"/>
                <a:gd name="T43" fmla="*/ 19 h 54"/>
                <a:gd name="T44" fmla="*/ 16 w 38"/>
                <a:gd name="T45" fmla="*/ 12 h 54"/>
                <a:gd name="T46" fmla="*/ 21 w 38"/>
                <a:gd name="T47" fmla="*/ 40 h 54"/>
                <a:gd name="T48" fmla="*/ 26 w 38"/>
                <a:gd name="T49" fmla="*/ 36 h 54"/>
                <a:gd name="T50" fmla="*/ 21 w 38"/>
                <a:gd name="T51" fmla="*/ 31 h 54"/>
                <a:gd name="T52" fmla="*/ 21 w 38"/>
                <a:gd name="T53"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54">
                  <a:moveTo>
                    <a:pt x="16" y="0"/>
                  </a:moveTo>
                  <a:cubicBezTo>
                    <a:pt x="21" y="0"/>
                    <a:pt x="21" y="0"/>
                    <a:pt x="21" y="0"/>
                  </a:cubicBezTo>
                  <a:cubicBezTo>
                    <a:pt x="21" y="3"/>
                    <a:pt x="21" y="3"/>
                    <a:pt x="21" y="3"/>
                  </a:cubicBezTo>
                  <a:cubicBezTo>
                    <a:pt x="29" y="4"/>
                    <a:pt x="37" y="7"/>
                    <a:pt x="37" y="17"/>
                  </a:cubicBezTo>
                  <a:cubicBezTo>
                    <a:pt x="26" y="17"/>
                    <a:pt x="26" y="17"/>
                    <a:pt x="26" y="17"/>
                  </a:cubicBezTo>
                  <a:cubicBezTo>
                    <a:pt x="26" y="14"/>
                    <a:pt x="24" y="12"/>
                    <a:pt x="21" y="12"/>
                  </a:cubicBezTo>
                  <a:cubicBezTo>
                    <a:pt x="21" y="20"/>
                    <a:pt x="21" y="20"/>
                    <a:pt x="21" y="20"/>
                  </a:cubicBezTo>
                  <a:cubicBezTo>
                    <a:pt x="30" y="23"/>
                    <a:pt x="38" y="26"/>
                    <a:pt x="38" y="35"/>
                  </a:cubicBezTo>
                  <a:cubicBezTo>
                    <a:pt x="38" y="45"/>
                    <a:pt x="30" y="48"/>
                    <a:pt x="21" y="48"/>
                  </a:cubicBezTo>
                  <a:cubicBezTo>
                    <a:pt x="21" y="54"/>
                    <a:pt x="21" y="54"/>
                    <a:pt x="21" y="54"/>
                  </a:cubicBezTo>
                  <a:cubicBezTo>
                    <a:pt x="16" y="54"/>
                    <a:pt x="16" y="54"/>
                    <a:pt x="16" y="54"/>
                  </a:cubicBezTo>
                  <a:cubicBezTo>
                    <a:pt x="16" y="48"/>
                    <a:pt x="16" y="48"/>
                    <a:pt x="16" y="48"/>
                  </a:cubicBezTo>
                  <a:cubicBezTo>
                    <a:pt x="7" y="48"/>
                    <a:pt x="0" y="43"/>
                    <a:pt x="0" y="34"/>
                  </a:cubicBezTo>
                  <a:cubicBezTo>
                    <a:pt x="11" y="34"/>
                    <a:pt x="11" y="34"/>
                    <a:pt x="11" y="34"/>
                  </a:cubicBezTo>
                  <a:cubicBezTo>
                    <a:pt x="11" y="37"/>
                    <a:pt x="13" y="39"/>
                    <a:pt x="16" y="40"/>
                  </a:cubicBezTo>
                  <a:cubicBezTo>
                    <a:pt x="16" y="30"/>
                    <a:pt x="16" y="30"/>
                    <a:pt x="16" y="30"/>
                  </a:cubicBezTo>
                  <a:cubicBezTo>
                    <a:pt x="7" y="28"/>
                    <a:pt x="0" y="26"/>
                    <a:pt x="0" y="17"/>
                  </a:cubicBezTo>
                  <a:cubicBezTo>
                    <a:pt x="0" y="7"/>
                    <a:pt x="8" y="5"/>
                    <a:pt x="16" y="3"/>
                  </a:cubicBezTo>
                  <a:lnTo>
                    <a:pt x="16" y="0"/>
                  </a:lnTo>
                  <a:close/>
                  <a:moveTo>
                    <a:pt x="16" y="12"/>
                  </a:moveTo>
                  <a:cubicBezTo>
                    <a:pt x="14" y="12"/>
                    <a:pt x="11" y="13"/>
                    <a:pt x="11" y="15"/>
                  </a:cubicBezTo>
                  <a:cubicBezTo>
                    <a:pt x="11" y="18"/>
                    <a:pt x="14" y="19"/>
                    <a:pt x="16" y="19"/>
                  </a:cubicBezTo>
                  <a:lnTo>
                    <a:pt x="16" y="12"/>
                  </a:lnTo>
                  <a:close/>
                  <a:moveTo>
                    <a:pt x="21" y="40"/>
                  </a:moveTo>
                  <a:cubicBezTo>
                    <a:pt x="24" y="40"/>
                    <a:pt x="26" y="39"/>
                    <a:pt x="26" y="36"/>
                  </a:cubicBezTo>
                  <a:cubicBezTo>
                    <a:pt x="26" y="34"/>
                    <a:pt x="24" y="32"/>
                    <a:pt x="21" y="31"/>
                  </a:cubicBezTo>
                  <a:lnTo>
                    <a:pt x="21" y="40"/>
                  </a:ln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59" name="深度视觉·原创设计 https://www.docer.com/works?userid=22383862"/>
          <p:cNvGrpSpPr/>
          <p:nvPr/>
        </p:nvGrpSpPr>
        <p:grpSpPr>
          <a:xfrm>
            <a:off x="6677026" y="4293661"/>
            <a:ext cx="349250" cy="384176"/>
            <a:chOff x="6677026" y="4213225"/>
            <a:chExt cx="349250" cy="384176"/>
          </a:xfrm>
          <a:solidFill>
            <a:schemeClr val="bg1"/>
          </a:solidFill>
        </p:grpSpPr>
        <p:sp>
          <p:nvSpPr>
            <p:cNvPr id="1048797" name="深度视觉·原创设计 https://www.docer.com/works?userid=22383862"/>
            <p:cNvSpPr/>
            <p:nvPr/>
          </p:nvSpPr>
          <p:spPr bwMode="auto">
            <a:xfrm>
              <a:off x="6677026" y="4213225"/>
              <a:ext cx="349250" cy="33338"/>
            </a:xfrm>
            <a:custGeom>
              <a:avLst/>
              <a:gdLst>
                <a:gd name="T0" fmla="*/ 116 w 116"/>
                <a:gd name="T1" fmla="*/ 8 h 11"/>
                <a:gd name="T2" fmla="*/ 111 w 116"/>
                <a:gd name="T3" fmla="*/ 11 h 11"/>
                <a:gd name="T4" fmla="*/ 5 w 116"/>
                <a:gd name="T5" fmla="*/ 11 h 11"/>
                <a:gd name="T6" fmla="*/ 0 w 116"/>
                <a:gd name="T7" fmla="*/ 8 h 11"/>
                <a:gd name="T8" fmla="*/ 0 w 116"/>
                <a:gd name="T9" fmla="*/ 3 h 11"/>
                <a:gd name="T10" fmla="*/ 5 w 116"/>
                <a:gd name="T11" fmla="*/ 0 h 11"/>
                <a:gd name="T12" fmla="*/ 111 w 116"/>
                <a:gd name="T13" fmla="*/ 0 h 11"/>
                <a:gd name="T14" fmla="*/ 116 w 116"/>
                <a:gd name="T15" fmla="*/ 3 h 11"/>
                <a:gd name="T16" fmla="*/ 116 w 116"/>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
                  <a:moveTo>
                    <a:pt x="116" y="8"/>
                  </a:moveTo>
                  <a:cubicBezTo>
                    <a:pt x="116" y="10"/>
                    <a:pt x="114" y="11"/>
                    <a:pt x="111" y="11"/>
                  </a:cubicBezTo>
                  <a:cubicBezTo>
                    <a:pt x="5" y="11"/>
                    <a:pt x="5" y="11"/>
                    <a:pt x="5" y="11"/>
                  </a:cubicBezTo>
                  <a:cubicBezTo>
                    <a:pt x="2" y="11"/>
                    <a:pt x="0" y="10"/>
                    <a:pt x="0" y="8"/>
                  </a:cubicBezTo>
                  <a:cubicBezTo>
                    <a:pt x="0" y="3"/>
                    <a:pt x="0" y="3"/>
                    <a:pt x="0" y="3"/>
                  </a:cubicBezTo>
                  <a:cubicBezTo>
                    <a:pt x="0" y="2"/>
                    <a:pt x="2" y="0"/>
                    <a:pt x="5" y="0"/>
                  </a:cubicBezTo>
                  <a:cubicBezTo>
                    <a:pt x="111" y="0"/>
                    <a:pt x="111" y="0"/>
                    <a:pt x="111" y="0"/>
                  </a:cubicBezTo>
                  <a:cubicBezTo>
                    <a:pt x="114" y="0"/>
                    <a:pt x="116" y="2"/>
                    <a:pt x="116" y="3"/>
                  </a:cubicBezTo>
                  <a:lnTo>
                    <a:pt x="116" y="8"/>
                  </a:ln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798" name="深度视觉·原创设计 https://www.docer.com/works?userid=22383862"/>
            <p:cNvSpPr>
              <a:spLocks noEditPoints="1"/>
            </p:cNvSpPr>
            <p:nvPr/>
          </p:nvSpPr>
          <p:spPr bwMode="auto">
            <a:xfrm>
              <a:off x="6694488" y="4265613"/>
              <a:ext cx="311150" cy="331788"/>
            </a:xfrm>
            <a:custGeom>
              <a:avLst/>
              <a:gdLst>
                <a:gd name="T0" fmla="*/ 93 w 103"/>
                <a:gd name="T1" fmla="*/ 100 h 110"/>
                <a:gd name="T2" fmla="*/ 53 w 103"/>
                <a:gd name="T3" fmla="*/ 59 h 110"/>
                <a:gd name="T4" fmla="*/ 100 w 103"/>
                <a:gd name="T5" fmla="*/ 0 h 110"/>
                <a:gd name="T6" fmla="*/ 4 w 103"/>
                <a:gd name="T7" fmla="*/ 59 h 110"/>
                <a:gd name="T8" fmla="*/ 49 w 103"/>
                <a:gd name="T9" fmla="*/ 76 h 110"/>
                <a:gd name="T10" fmla="*/ 6 w 103"/>
                <a:gd name="T11" fmla="*/ 98 h 110"/>
                <a:gd name="T12" fmla="*/ 6 w 103"/>
                <a:gd name="T13" fmla="*/ 110 h 110"/>
                <a:gd name="T14" fmla="*/ 12 w 103"/>
                <a:gd name="T15" fmla="*/ 102 h 110"/>
                <a:gd name="T16" fmla="*/ 49 w 103"/>
                <a:gd name="T17" fmla="*/ 97 h 110"/>
                <a:gd name="T18" fmla="*/ 51 w 103"/>
                <a:gd name="T19" fmla="*/ 108 h 110"/>
                <a:gd name="T20" fmla="*/ 53 w 103"/>
                <a:gd name="T21" fmla="*/ 97 h 110"/>
                <a:gd name="T22" fmla="*/ 91 w 103"/>
                <a:gd name="T23" fmla="*/ 102 h 110"/>
                <a:gd name="T24" fmla="*/ 97 w 103"/>
                <a:gd name="T25" fmla="*/ 110 h 110"/>
                <a:gd name="T26" fmla="*/ 97 w 103"/>
                <a:gd name="T27" fmla="*/ 98 h 110"/>
                <a:gd name="T28" fmla="*/ 74 w 103"/>
                <a:gd name="T29" fmla="*/ 10 h 110"/>
                <a:gd name="T30" fmla="*/ 83 w 103"/>
                <a:gd name="T31" fmla="*/ 12 h 110"/>
                <a:gd name="T32" fmla="*/ 72 w 103"/>
                <a:gd name="T33" fmla="*/ 45 h 110"/>
                <a:gd name="T34" fmla="*/ 56 w 103"/>
                <a:gd name="T35" fmla="*/ 26 h 110"/>
                <a:gd name="T36" fmla="*/ 65 w 103"/>
                <a:gd name="T37" fmla="*/ 24 h 110"/>
                <a:gd name="T38" fmla="*/ 66 w 103"/>
                <a:gd name="T39" fmla="*/ 45 h 110"/>
                <a:gd name="T40" fmla="*/ 56 w 103"/>
                <a:gd name="T41" fmla="*/ 26 h 110"/>
                <a:gd name="T42" fmla="*/ 41 w 103"/>
                <a:gd name="T43" fmla="*/ 31 h 110"/>
                <a:gd name="T44" fmla="*/ 50 w 103"/>
                <a:gd name="T45" fmla="*/ 33 h 110"/>
                <a:gd name="T46" fmla="*/ 39 w 103"/>
                <a:gd name="T47" fmla="*/ 45 h 110"/>
                <a:gd name="T48" fmla="*/ 23 w 103"/>
                <a:gd name="T49" fmla="*/ 37 h 110"/>
                <a:gd name="T50" fmla="*/ 32 w 103"/>
                <a:gd name="T51" fmla="*/ 36 h 110"/>
                <a:gd name="T52" fmla="*/ 34 w 103"/>
                <a:gd name="T53" fmla="*/ 45 h 110"/>
                <a:gd name="T54" fmla="*/ 23 w 103"/>
                <a:gd name="T55" fmla="*/ 37 h 110"/>
                <a:gd name="T56" fmla="*/ 16 w 103"/>
                <a:gd name="T57" fmla="*/ 52 h 110"/>
                <a:gd name="T58" fmla="*/ 14 w 103"/>
                <a:gd name="T59" fmla="*/ 10 h 110"/>
                <a:gd name="T60" fmla="*/ 18 w 103"/>
                <a:gd name="T61" fmla="*/ 10 h 110"/>
                <a:gd name="T62" fmla="*/ 87 w 103"/>
                <a:gd name="T63" fmla="*/ 49 h 110"/>
                <a:gd name="T64" fmla="*/ 87 w 103"/>
                <a:gd name="T65"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110">
                  <a:moveTo>
                    <a:pt x="97" y="98"/>
                  </a:moveTo>
                  <a:cubicBezTo>
                    <a:pt x="96" y="98"/>
                    <a:pt x="94" y="99"/>
                    <a:pt x="93" y="100"/>
                  </a:cubicBezTo>
                  <a:cubicBezTo>
                    <a:pt x="53" y="76"/>
                    <a:pt x="53" y="76"/>
                    <a:pt x="53" y="76"/>
                  </a:cubicBezTo>
                  <a:cubicBezTo>
                    <a:pt x="53" y="59"/>
                    <a:pt x="53" y="59"/>
                    <a:pt x="53" y="59"/>
                  </a:cubicBezTo>
                  <a:cubicBezTo>
                    <a:pt x="100" y="59"/>
                    <a:pt x="100" y="59"/>
                    <a:pt x="100" y="59"/>
                  </a:cubicBezTo>
                  <a:cubicBezTo>
                    <a:pt x="100" y="0"/>
                    <a:pt x="100" y="0"/>
                    <a:pt x="100" y="0"/>
                  </a:cubicBezTo>
                  <a:cubicBezTo>
                    <a:pt x="4" y="0"/>
                    <a:pt x="4" y="0"/>
                    <a:pt x="4" y="0"/>
                  </a:cubicBezTo>
                  <a:cubicBezTo>
                    <a:pt x="4" y="59"/>
                    <a:pt x="4" y="59"/>
                    <a:pt x="4" y="59"/>
                  </a:cubicBezTo>
                  <a:cubicBezTo>
                    <a:pt x="49" y="59"/>
                    <a:pt x="49" y="59"/>
                    <a:pt x="49" y="59"/>
                  </a:cubicBezTo>
                  <a:cubicBezTo>
                    <a:pt x="49" y="76"/>
                    <a:pt x="49" y="76"/>
                    <a:pt x="49" y="76"/>
                  </a:cubicBezTo>
                  <a:cubicBezTo>
                    <a:pt x="10" y="100"/>
                    <a:pt x="10" y="100"/>
                    <a:pt x="10" y="100"/>
                  </a:cubicBezTo>
                  <a:cubicBezTo>
                    <a:pt x="9" y="99"/>
                    <a:pt x="8" y="98"/>
                    <a:pt x="6" y="98"/>
                  </a:cubicBezTo>
                  <a:cubicBezTo>
                    <a:pt x="3" y="98"/>
                    <a:pt x="0" y="101"/>
                    <a:pt x="0" y="104"/>
                  </a:cubicBezTo>
                  <a:cubicBezTo>
                    <a:pt x="0" y="107"/>
                    <a:pt x="3" y="110"/>
                    <a:pt x="6" y="110"/>
                  </a:cubicBezTo>
                  <a:cubicBezTo>
                    <a:pt x="9" y="110"/>
                    <a:pt x="12" y="107"/>
                    <a:pt x="12" y="104"/>
                  </a:cubicBezTo>
                  <a:cubicBezTo>
                    <a:pt x="12" y="103"/>
                    <a:pt x="12" y="103"/>
                    <a:pt x="12" y="102"/>
                  </a:cubicBezTo>
                  <a:cubicBezTo>
                    <a:pt x="49" y="80"/>
                    <a:pt x="49" y="80"/>
                    <a:pt x="49" y="80"/>
                  </a:cubicBezTo>
                  <a:cubicBezTo>
                    <a:pt x="49" y="97"/>
                    <a:pt x="49" y="97"/>
                    <a:pt x="49" y="97"/>
                  </a:cubicBezTo>
                  <a:cubicBezTo>
                    <a:pt x="47" y="98"/>
                    <a:pt x="45" y="100"/>
                    <a:pt x="45" y="103"/>
                  </a:cubicBezTo>
                  <a:cubicBezTo>
                    <a:pt x="45" y="106"/>
                    <a:pt x="48" y="108"/>
                    <a:pt x="51" y="108"/>
                  </a:cubicBezTo>
                  <a:cubicBezTo>
                    <a:pt x="54" y="108"/>
                    <a:pt x="57" y="106"/>
                    <a:pt x="57" y="103"/>
                  </a:cubicBezTo>
                  <a:cubicBezTo>
                    <a:pt x="57" y="100"/>
                    <a:pt x="55" y="98"/>
                    <a:pt x="53" y="97"/>
                  </a:cubicBezTo>
                  <a:cubicBezTo>
                    <a:pt x="53" y="79"/>
                    <a:pt x="53" y="79"/>
                    <a:pt x="53" y="79"/>
                  </a:cubicBezTo>
                  <a:cubicBezTo>
                    <a:pt x="91" y="102"/>
                    <a:pt x="91" y="102"/>
                    <a:pt x="91" y="102"/>
                  </a:cubicBezTo>
                  <a:cubicBezTo>
                    <a:pt x="91" y="103"/>
                    <a:pt x="91" y="103"/>
                    <a:pt x="91" y="104"/>
                  </a:cubicBezTo>
                  <a:cubicBezTo>
                    <a:pt x="91" y="107"/>
                    <a:pt x="94" y="110"/>
                    <a:pt x="97" y="110"/>
                  </a:cubicBezTo>
                  <a:cubicBezTo>
                    <a:pt x="100" y="110"/>
                    <a:pt x="103" y="107"/>
                    <a:pt x="103" y="104"/>
                  </a:cubicBezTo>
                  <a:cubicBezTo>
                    <a:pt x="103" y="101"/>
                    <a:pt x="100" y="98"/>
                    <a:pt x="97" y="98"/>
                  </a:cubicBezTo>
                  <a:close/>
                  <a:moveTo>
                    <a:pt x="72" y="12"/>
                  </a:moveTo>
                  <a:cubicBezTo>
                    <a:pt x="72" y="11"/>
                    <a:pt x="73" y="10"/>
                    <a:pt x="74" y="10"/>
                  </a:cubicBezTo>
                  <a:cubicBezTo>
                    <a:pt x="81" y="10"/>
                    <a:pt x="81" y="10"/>
                    <a:pt x="81" y="10"/>
                  </a:cubicBezTo>
                  <a:cubicBezTo>
                    <a:pt x="82" y="10"/>
                    <a:pt x="83" y="11"/>
                    <a:pt x="83" y="12"/>
                  </a:cubicBezTo>
                  <a:cubicBezTo>
                    <a:pt x="83" y="45"/>
                    <a:pt x="83" y="45"/>
                    <a:pt x="83" y="45"/>
                  </a:cubicBezTo>
                  <a:cubicBezTo>
                    <a:pt x="72" y="45"/>
                    <a:pt x="72" y="45"/>
                    <a:pt x="72" y="45"/>
                  </a:cubicBezTo>
                  <a:lnTo>
                    <a:pt x="72" y="12"/>
                  </a:lnTo>
                  <a:close/>
                  <a:moveTo>
                    <a:pt x="56" y="26"/>
                  </a:moveTo>
                  <a:cubicBezTo>
                    <a:pt x="56" y="25"/>
                    <a:pt x="56" y="24"/>
                    <a:pt x="57" y="24"/>
                  </a:cubicBezTo>
                  <a:cubicBezTo>
                    <a:pt x="65" y="24"/>
                    <a:pt x="65" y="24"/>
                    <a:pt x="65" y="24"/>
                  </a:cubicBezTo>
                  <a:cubicBezTo>
                    <a:pt x="66" y="24"/>
                    <a:pt x="66" y="25"/>
                    <a:pt x="66" y="26"/>
                  </a:cubicBezTo>
                  <a:cubicBezTo>
                    <a:pt x="66" y="45"/>
                    <a:pt x="66" y="45"/>
                    <a:pt x="66" y="45"/>
                  </a:cubicBezTo>
                  <a:cubicBezTo>
                    <a:pt x="56" y="45"/>
                    <a:pt x="56" y="45"/>
                    <a:pt x="56" y="45"/>
                  </a:cubicBezTo>
                  <a:lnTo>
                    <a:pt x="56" y="26"/>
                  </a:lnTo>
                  <a:close/>
                  <a:moveTo>
                    <a:pt x="39" y="33"/>
                  </a:moveTo>
                  <a:cubicBezTo>
                    <a:pt x="39" y="32"/>
                    <a:pt x="40" y="31"/>
                    <a:pt x="41" y="31"/>
                  </a:cubicBezTo>
                  <a:cubicBezTo>
                    <a:pt x="48" y="31"/>
                    <a:pt x="48" y="31"/>
                    <a:pt x="48" y="31"/>
                  </a:cubicBezTo>
                  <a:cubicBezTo>
                    <a:pt x="49" y="31"/>
                    <a:pt x="50" y="32"/>
                    <a:pt x="50" y="33"/>
                  </a:cubicBezTo>
                  <a:cubicBezTo>
                    <a:pt x="50" y="45"/>
                    <a:pt x="50" y="45"/>
                    <a:pt x="50" y="45"/>
                  </a:cubicBezTo>
                  <a:cubicBezTo>
                    <a:pt x="39" y="45"/>
                    <a:pt x="39" y="45"/>
                    <a:pt x="39" y="45"/>
                  </a:cubicBezTo>
                  <a:lnTo>
                    <a:pt x="39" y="33"/>
                  </a:lnTo>
                  <a:close/>
                  <a:moveTo>
                    <a:pt x="23" y="37"/>
                  </a:moveTo>
                  <a:cubicBezTo>
                    <a:pt x="23" y="36"/>
                    <a:pt x="24" y="36"/>
                    <a:pt x="25" y="36"/>
                  </a:cubicBezTo>
                  <a:cubicBezTo>
                    <a:pt x="32" y="36"/>
                    <a:pt x="32" y="36"/>
                    <a:pt x="32" y="36"/>
                  </a:cubicBezTo>
                  <a:cubicBezTo>
                    <a:pt x="33" y="36"/>
                    <a:pt x="34" y="36"/>
                    <a:pt x="34" y="37"/>
                  </a:cubicBezTo>
                  <a:cubicBezTo>
                    <a:pt x="34" y="45"/>
                    <a:pt x="34" y="45"/>
                    <a:pt x="34" y="45"/>
                  </a:cubicBezTo>
                  <a:cubicBezTo>
                    <a:pt x="23" y="45"/>
                    <a:pt x="23" y="45"/>
                    <a:pt x="23" y="45"/>
                  </a:cubicBezTo>
                  <a:lnTo>
                    <a:pt x="23" y="37"/>
                  </a:lnTo>
                  <a:close/>
                  <a:moveTo>
                    <a:pt x="16" y="52"/>
                  </a:moveTo>
                  <a:cubicBezTo>
                    <a:pt x="16" y="52"/>
                    <a:pt x="16" y="52"/>
                    <a:pt x="16" y="52"/>
                  </a:cubicBezTo>
                  <a:cubicBezTo>
                    <a:pt x="15" y="52"/>
                    <a:pt x="14" y="51"/>
                    <a:pt x="14" y="50"/>
                  </a:cubicBezTo>
                  <a:cubicBezTo>
                    <a:pt x="14" y="10"/>
                    <a:pt x="14" y="10"/>
                    <a:pt x="14" y="10"/>
                  </a:cubicBezTo>
                  <a:cubicBezTo>
                    <a:pt x="14" y="10"/>
                    <a:pt x="15" y="9"/>
                    <a:pt x="16" y="9"/>
                  </a:cubicBezTo>
                  <a:cubicBezTo>
                    <a:pt x="17" y="9"/>
                    <a:pt x="18" y="10"/>
                    <a:pt x="18" y="10"/>
                  </a:cubicBezTo>
                  <a:cubicBezTo>
                    <a:pt x="18" y="49"/>
                    <a:pt x="18" y="49"/>
                    <a:pt x="18" y="49"/>
                  </a:cubicBezTo>
                  <a:cubicBezTo>
                    <a:pt x="87" y="49"/>
                    <a:pt x="87" y="49"/>
                    <a:pt x="87" y="49"/>
                  </a:cubicBezTo>
                  <a:cubicBezTo>
                    <a:pt x="88" y="49"/>
                    <a:pt x="89" y="49"/>
                    <a:pt x="89" y="50"/>
                  </a:cubicBezTo>
                  <a:cubicBezTo>
                    <a:pt x="89" y="51"/>
                    <a:pt x="88" y="52"/>
                    <a:pt x="87" y="52"/>
                  </a:cubicBezTo>
                  <a:lnTo>
                    <a:pt x="16" y="52"/>
                  </a:lnTo>
                  <a:close/>
                </a:path>
              </a:pathLst>
            </a:custGeom>
            <a:grpFill/>
            <a:ln>
              <a:noFill/>
            </a:ln>
          </p:spPr>
          <p:txBody>
            <a:bodyPr vert="horz" wrap="square" lIns="91440" tIns="45720" rIns="91440" bIns="45720" numCol="1" anchor="t" anchorCtr="0" compatLnSpc="1"/>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sp>
        <p:nvSpPr>
          <p:cNvPr id="1048799" name="深度视觉·原创设计 https://www.docer.com/works?userid=22383862"/>
          <p:cNvSpPr/>
          <p:nvPr/>
        </p:nvSpPr>
        <p:spPr>
          <a:xfrm>
            <a:off x="8758237" y="2355856"/>
            <a:ext cx="1930400" cy="347345"/>
          </a:xfrm>
          <a:prstGeom prst="rect">
            <a:avLst/>
          </a:prstGeom>
        </p:spPr>
        <p:txBody>
          <a:bodyPr wrap="square">
            <a:spAutoFit/>
          </a:bodyPr>
          <a:p>
            <a:pPr lvl="0" algn="l">
              <a:lnSpc>
                <a:spcPts val="2000"/>
              </a:lnSpc>
            </a:pPr>
            <a:endParaRPr lang="zh-CN" altLang="en-US" sz="11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800" name="深度视觉·原创设计 https://www.docer.com/works?userid=22383862"/>
          <p:cNvSpPr/>
          <p:nvPr/>
        </p:nvSpPr>
        <p:spPr>
          <a:xfrm>
            <a:off x="8538893" y="1906089"/>
            <a:ext cx="2149790" cy="1281093"/>
          </a:xfrm>
          <a:prstGeom prst="rect">
            <a:avLst/>
          </a:prstGeom>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pPr>
            <a:r>
              <a:rPr kumimoji="0" lang="en-US" altLang="zh-CN"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rPr>
              <a:t>Search</a:t>
            </a:r>
            <a:endParaRPr kumimoji="0" lang="en-US" altLang="zh-CN"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sz="2000" b="1" noProof="0" dirty="0">
                <a:ln>
                  <a:noFill/>
                </a:ln>
                <a:solidFill>
                  <a:schemeClr val="tx1">
                    <a:lumMod val="75000"/>
                    <a:lumOff val="25000"/>
                  </a:schemeClr>
                </a:solidFill>
                <a:effectLst/>
                <a:uLnTx/>
                <a:uFillTx/>
                <a:latin typeface="汉仪正圆-55W" charset="0"/>
                <a:ea typeface="汉仪正圆-55W" charset="0"/>
                <a:cs typeface="Open Sans" panose="020B0606030504020204" pitchFamily="34" charset="0"/>
                <a:sym typeface="汉仪正圆-55W" panose="00020600040101010101" pitchFamily="18" charset="-122"/>
              </a:rPr>
              <a:t>A*</a:t>
            </a:r>
            <a:endParaRPr lang="en-US" altLang="zh-CN" sz="2000" b="1" noProof="0" dirty="0">
              <a:ln>
                <a:noFill/>
              </a:ln>
              <a:solidFill>
                <a:schemeClr val="tx1">
                  <a:lumMod val="75000"/>
                  <a:lumOff val="25000"/>
                </a:schemeClr>
              </a:solidFill>
              <a:effectLst/>
              <a:uLnTx/>
              <a:uFillTx/>
              <a:latin typeface="汉仪正圆-55W" charset="0"/>
              <a:ea typeface="汉仪正圆-55W" charset="0"/>
              <a:cs typeface="Open Sans" panose="020B0606030504020204" pitchFamily="34" charset="0"/>
              <a:sym typeface="汉仪正圆-55W"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sz="2000" b="1" noProof="0" dirty="0">
                <a:ln>
                  <a:noFill/>
                </a:ln>
                <a:solidFill>
                  <a:schemeClr val="tx1">
                    <a:lumMod val="75000"/>
                    <a:lumOff val="25000"/>
                  </a:schemeClr>
                </a:solidFill>
                <a:effectLst/>
                <a:uLnTx/>
                <a:uFillTx/>
                <a:latin typeface="汉仪正圆-55W" charset="0"/>
                <a:ea typeface="汉仪正圆-55W" charset="0"/>
                <a:cs typeface="Open Sans" panose="020B0606030504020204" pitchFamily="34" charset="0"/>
                <a:sym typeface="汉仪正圆-55W" panose="00020600040101010101" pitchFamily="18" charset="-122"/>
              </a:rPr>
              <a:t>Expecti</a:t>
            </a:r>
            <a:r>
              <a:rPr kumimoji="0" lang="en-US" altLang="zh-CN"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rPr>
              <a:t>max</a:t>
            </a:r>
            <a:endParaRPr kumimoji="0" lang="en-US" altLang="zh-CN"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endParaRPr>
          </a:p>
        </p:txBody>
      </p:sp>
      <p:sp>
        <p:nvSpPr>
          <p:cNvPr id="1048801" name="深度视觉·原创设计 https://www.docer.com/works?userid=22383862"/>
          <p:cNvSpPr/>
          <p:nvPr/>
        </p:nvSpPr>
        <p:spPr>
          <a:xfrm>
            <a:off x="8758318" y="4692087"/>
            <a:ext cx="1930400" cy="347345"/>
          </a:xfrm>
          <a:prstGeom prst="rect">
            <a:avLst/>
          </a:prstGeom>
        </p:spPr>
        <p:txBody>
          <a:bodyPr wrap="square">
            <a:spAutoFit/>
          </a:bodyPr>
          <a:p>
            <a:pPr lvl="0" algn="l">
              <a:lnSpc>
                <a:spcPts val="2000"/>
              </a:lnSpc>
            </a:pPr>
            <a:endParaRPr lang="zh-CN" altLang="en-US" sz="11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802" name="深度视觉·原创设计 https://www.docer.com/works?userid=22383862"/>
          <p:cNvSpPr/>
          <p:nvPr/>
        </p:nvSpPr>
        <p:spPr>
          <a:xfrm>
            <a:off x="1897380" y="1861428"/>
            <a:ext cx="2108583" cy="1013021"/>
          </a:xfrm>
          <a:prstGeom prst="rect">
            <a:avLst/>
          </a:prstGeom>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pPr>
            <a:r>
              <a:rPr kumimoji="0" lang="en-US" altLang="zh-CN"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rPr>
              <a:t>Baseline:</a:t>
            </a:r>
            <a:endParaRPr kumimoji="0" lang="en-US" altLang="zh-CN"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b="1" noProof="0" dirty="0">
                <a:ln>
                  <a:noFill/>
                </a:ln>
                <a:solidFill>
                  <a:schemeClr val="tx1">
                    <a:lumMod val="75000"/>
                    <a:lumOff val="25000"/>
                  </a:schemeClr>
                </a:solidFill>
                <a:effectLst/>
                <a:uLnTx/>
                <a:uFillTx/>
                <a:latin typeface="汉仪正圆-55W" charset="0"/>
                <a:ea typeface="汉仪正圆-55W" charset="0"/>
                <a:cs typeface="Open Sans" panose="020B0606030504020204" pitchFamily="34" charset="0"/>
                <a:sym typeface="汉仪正圆-55W" panose="00020600040101010101" pitchFamily="18" charset="-122"/>
              </a:rPr>
              <a:t>Random </a:t>
            </a:r>
            <a:r>
              <a:rPr lang="zh-CN" altLang="en-US" b="1" noProof="0" dirty="0">
                <a:ln>
                  <a:noFill/>
                </a:ln>
                <a:solidFill>
                  <a:schemeClr val="tx1">
                    <a:lumMod val="75000"/>
                    <a:lumOff val="25000"/>
                  </a:schemeClr>
                </a:solidFill>
                <a:effectLst/>
                <a:uLnTx/>
                <a:uFillTx/>
                <a:latin typeface="汉仪正圆-55W" charset="0"/>
                <a:ea typeface="汉仪正圆-55W" charset="0"/>
                <a:cs typeface="Open Sans" panose="020B0606030504020204" pitchFamily="34" charset="0"/>
                <a:sym typeface="汉仪正圆-55W" panose="00020600040101010101" pitchFamily="18" charset="-122"/>
              </a:rPr>
              <a:t>&amp;</a:t>
            </a:r>
            <a:r>
              <a:rPr lang="en-US" altLang="zh-CN" b="1" noProof="0" dirty="0">
                <a:ln>
                  <a:noFill/>
                </a:ln>
                <a:solidFill>
                  <a:schemeClr val="tx1">
                    <a:lumMod val="75000"/>
                    <a:lumOff val="25000"/>
                  </a:schemeClr>
                </a:solidFill>
                <a:effectLst/>
                <a:uLnTx/>
                <a:uFillTx/>
                <a:latin typeface="汉仪正圆-55W" charset="0"/>
                <a:ea typeface="汉仪正圆-55W" charset="0"/>
                <a:cs typeface="Open Sans" panose="020B0606030504020204" pitchFamily="34" charset="0"/>
                <a:sym typeface="汉仪正圆-55W" panose="00020600040101010101" pitchFamily="18" charset="-122"/>
              </a:rPr>
              <a:t> Human Players</a:t>
            </a:r>
            <a:endParaRPr kumimoji="0" lang="zh-CN" altLang="en-US"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endParaRPr>
          </a:p>
        </p:txBody>
      </p:sp>
      <p:sp>
        <p:nvSpPr>
          <p:cNvPr id="1048804" name="深度视觉·原创设计 https://www.docer.com/works?userid=22383862"/>
          <p:cNvSpPr/>
          <p:nvPr/>
        </p:nvSpPr>
        <p:spPr>
          <a:xfrm>
            <a:off x="476212" y="4842265"/>
            <a:ext cx="3275004" cy="582929"/>
          </a:xfrm>
          <a:prstGeom prst="rect">
            <a:avLst/>
          </a:prstGeom>
        </p:spPr>
        <p:txBody>
          <a:bodyPr wrap="square">
            <a:noAutofit/>
          </a:bodyPr>
          <a:p>
            <a:pPr marL="0" marR="0" lvl="0" indent="0" algn="r" defTabSz="914400" rtl="0" eaLnBrk="1" fontAlgn="auto" latinLnBrk="0" hangingPunct="1">
              <a:lnSpc>
                <a:spcPct val="100000"/>
              </a:lnSpc>
              <a:spcBef>
                <a:spcPts val="0"/>
              </a:spcBef>
              <a:spcAft>
                <a:spcPts val="0"/>
              </a:spcAft>
              <a:buClrTx/>
              <a:buSzTx/>
              <a:buFontTx/>
              <a:buNone/>
            </a:pPr>
            <a:r>
              <a:rPr kumimoji="0" lang="en-US" altLang="zh-CN"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rPr>
              <a:t>Q</a:t>
            </a:r>
            <a:r>
              <a:rPr kumimoji="0" lang="zh-CN" altLang="en-US"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rPr>
              <a:t>-</a:t>
            </a:r>
            <a:r>
              <a:rPr kumimoji="0" lang="en-US" altLang="zh-CN"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rPr>
              <a:t>learning</a:t>
            </a:r>
            <a:endParaRPr kumimoji="0" lang="zh-CN" altLang="en-US"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endParaRPr>
          </a:p>
        </p:txBody>
      </p:sp>
      <p:sp>
        <p:nvSpPr>
          <p:cNvPr id="1048805" name="深度视觉·原创设计 https://www.docer.com/works?userid=22383862"/>
          <p:cNvSpPr/>
          <p:nvPr/>
        </p:nvSpPr>
        <p:spPr>
          <a:xfrm>
            <a:off x="8447383" y="4821908"/>
            <a:ext cx="2332762" cy="603250"/>
          </a:xfrm>
          <a:prstGeom prst="rect">
            <a:avLst/>
          </a:prstGeom>
        </p:spPr>
        <p:txBody>
          <a:bodyPr wrap="square">
            <a:noAutofit/>
          </a:bodyPr>
          <a:p>
            <a:pPr lvl="0" algn="r">
              <a:lnSpc>
                <a:spcPts val="2000"/>
              </a:lnSpc>
            </a:pPr>
            <a:r>
              <a:rPr lang="en-US" altLang="zh-CN" sz="20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Deep Q</a:t>
            </a:r>
            <a:r>
              <a:rPr lang="zh-CN" altLang="en-US" sz="20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en-US" altLang="zh-CN" sz="20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network</a:t>
            </a:r>
            <a:endParaRPr lang="zh-CN" altLang="en-US" sz="20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8806" name="深度视觉·原创设计 https://www.docer.com/works?userid=22383862"/>
          <p:cNvSpPr/>
          <p:nvPr/>
        </p:nvSpPr>
        <p:spPr>
          <a:xfrm>
            <a:off x="8220511" y="4393035"/>
            <a:ext cx="1092141" cy="368300"/>
          </a:xfrm>
          <a:prstGeom prst="rect">
            <a:avLst/>
          </a:prstGeom>
        </p:spPr>
        <p:txBody>
          <a:bodyPr wrap="square">
            <a:spAutoFit/>
          </a:bodyPr>
          <a:p>
            <a:pPr marL="0" marR="0" lvl="0" indent="0" algn="r" defTabSz="914400" rtl="0" eaLnBrk="1" fontAlgn="auto" latinLnBrk="0" hangingPunct="1">
              <a:lnSpc>
                <a:spcPct val="100000"/>
              </a:lnSpc>
              <a:spcBef>
                <a:spcPts val="0"/>
              </a:spcBef>
              <a:spcAft>
                <a:spcPts val="0"/>
              </a:spcAft>
              <a:buClrTx/>
              <a:buSzTx/>
              <a:buFontTx/>
              <a:buNone/>
            </a:pPr>
            <a:r>
              <a:rPr kumimoji="0" lang="en-US" altLang="zh-CN"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rPr>
              <a:t>DQN</a:t>
            </a:r>
            <a:endParaRPr kumimoji="0" lang="zh-CN" altLang="en-US"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anose="020B0606030504020204" pitchFamily="34" charset="0"/>
              <a:sym typeface="汉仪正圆-55W" panose="00020600040101010101" pitchFamily="18" charset="-122"/>
            </a:endParaRPr>
          </a:p>
        </p:txBody>
      </p:sp>
      <p:pic>
        <p:nvPicPr>
          <p:cNvPr id="3" name="图片 2" descr="upload_post_object_v2_147953496"/>
          <p:cNvPicPr>
            <a:picLocks noChangeAspect="1"/>
          </p:cNvPicPr>
          <p:nvPr/>
        </p:nvPicPr>
        <p:blipFill>
          <a:blip r:embed="rId1"/>
          <a:stretch>
            <a:fillRect/>
          </a:stretch>
        </p:blipFill>
        <p:spPr>
          <a:xfrm>
            <a:off x="7816758" y="5183290"/>
            <a:ext cx="4179334" cy="1492153"/>
          </a:xfrm>
          <a:prstGeom prst="rect">
            <a:avLst/>
          </a:prstGeom>
        </p:spPr>
      </p:pic>
      <p:pic>
        <p:nvPicPr>
          <p:cNvPr id="4" name="图片 3" descr="upload_post_object_v2_174928223"/>
          <p:cNvPicPr>
            <a:picLocks noChangeAspect="1"/>
          </p:cNvPicPr>
          <p:nvPr/>
        </p:nvPicPr>
        <p:blipFill>
          <a:blip r:embed="rId2"/>
          <a:stretch>
            <a:fillRect/>
          </a:stretch>
        </p:blipFill>
        <p:spPr>
          <a:xfrm>
            <a:off x="6751659" y="5612422"/>
            <a:ext cx="1101008" cy="281181"/>
          </a:xfrm>
          <a:prstGeom prst="rect">
            <a:avLst/>
          </a:prstGeom>
        </p:spPr>
      </p:pic>
      <p:sp>
        <p:nvSpPr>
          <p:cNvPr id="9" name="文本框 8"/>
          <p:cNvSpPr txBox="1"/>
          <p:nvPr userDrawn="1"/>
        </p:nvSpPr>
        <p:spPr>
          <a:xfrm>
            <a:off x="4687710" y="6239474"/>
            <a:ext cx="1408325" cy="368300"/>
          </a:xfrm>
          <a:prstGeom prst="rect">
            <a:avLst/>
          </a:prstGeom>
          <a:solidFill>
            <a:srgbClr val="FFFFFF">
              <a:alpha val="100000"/>
            </a:srgbClr>
          </a:solidFill>
        </p:spPr>
        <p:txBody>
          <a:bodyPr wrap="none" rtlCol="0">
            <a:no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48799"/>
                                        </p:tgtEl>
                                        <p:attrNameLst>
                                          <p:attrName>style.visibility</p:attrName>
                                        </p:attrNameLst>
                                      </p:cBhvr>
                                      <p:to>
                                        <p:strVal val="visible"/>
                                      </p:to>
                                    </p:set>
                                    <p:animEffect transition="in" filter="fade">
                                      <p:cBhvr>
                                        <p:cTn id="7" dur="1000"/>
                                        <p:tgtEl>
                                          <p:spTgt spid="1048799"/>
                                        </p:tgtEl>
                                      </p:cBhvr>
                                    </p:animEffect>
                                    <p:anim calcmode="lin" valueType="num">
                                      <p:cBhvr>
                                        <p:cTn id="8" dur="1000" fill="hold"/>
                                        <p:tgtEl>
                                          <p:spTgt spid="1048799"/>
                                        </p:tgtEl>
                                        <p:attrNameLst>
                                          <p:attrName>ppt_x</p:attrName>
                                        </p:attrNameLst>
                                      </p:cBhvr>
                                      <p:tavLst>
                                        <p:tav tm="0">
                                          <p:val>
                                            <p:strVal val="#ppt_x"/>
                                          </p:val>
                                        </p:tav>
                                        <p:tav tm="100000">
                                          <p:val>
                                            <p:strVal val="#ppt_x"/>
                                          </p:val>
                                        </p:tav>
                                      </p:tavLst>
                                    </p:anim>
                                    <p:anim calcmode="lin" valueType="num">
                                      <p:cBhvr>
                                        <p:cTn id="9" dur="1000" fill="hold"/>
                                        <p:tgtEl>
                                          <p:spTgt spid="104879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800"/>
                                        </p:tgtEl>
                                        <p:attrNameLst>
                                          <p:attrName>style.visibility</p:attrName>
                                        </p:attrNameLst>
                                      </p:cBhvr>
                                      <p:to>
                                        <p:strVal val="visible"/>
                                      </p:to>
                                    </p:set>
                                    <p:animEffect transition="in" filter="fade">
                                      <p:cBhvr>
                                        <p:cTn id="12" dur="1000"/>
                                        <p:tgtEl>
                                          <p:spTgt spid="1048800"/>
                                        </p:tgtEl>
                                      </p:cBhvr>
                                    </p:animEffect>
                                    <p:anim calcmode="lin" valueType="num">
                                      <p:cBhvr>
                                        <p:cTn id="13" dur="1000" fill="hold"/>
                                        <p:tgtEl>
                                          <p:spTgt spid="1048800"/>
                                        </p:tgtEl>
                                        <p:attrNameLst>
                                          <p:attrName>ppt_x</p:attrName>
                                        </p:attrNameLst>
                                      </p:cBhvr>
                                      <p:tavLst>
                                        <p:tav tm="0">
                                          <p:val>
                                            <p:strVal val="#ppt_x"/>
                                          </p:val>
                                        </p:tav>
                                        <p:tav tm="100000">
                                          <p:val>
                                            <p:strVal val="#ppt_x"/>
                                          </p:val>
                                        </p:tav>
                                      </p:tavLst>
                                    </p:anim>
                                    <p:anim calcmode="lin" valueType="num">
                                      <p:cBhvr>
                                        <p:cTn id="14" dur="1000" fill="hold"/>
                                        <p:tgtEl>
                                          <p:spTgt spid="104880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048801"/>
                                        </p:tgtEl>
                                        <p:attrNameLst>
                                          <p:attrName>style.visibility</p:attrName>
                                        </p:attrNameLst>
                                      </p:cBhvr>
                                      <p:to>
                                        <p:strVal val="visible"/>
                                      </p:to>
                                    </p:set>
                                    <p:animEffect transition="in" filter="fade">
                                      <p:cBhvr>
                                        <p:cTn id="18" dur="1000"/>
                                        <p:tgtEl>
                                          <p:spTgt spid="1048801"/>
                                        </p:tgtEl>
                                      </p:cBhvr>
                                    </p:animEffect>
                                    <p:anim calcmode="lin" valueType="num">
                                      <p:cBhvr>
                                        <p:cTn id="19" dur="1000" fill="hold"/>
                                        <p:tgtEl>
                                          <p:spTgt spid="1048801"/>
                                        </p:tgtEl>
                                        <p:attrNameLst>
                                          <p:attrName>ppt_x</p:attrName>
                                        </p:attrNameLst>
                                      </p:cBhvr>
                                      <p:tavLst>
                                        <p:tav tm="0">
                                          <p:val>
                                            <p:strVal val="#ppt_x"/>
                                          </p:val>
                                        </p:tav>
                                        <p:tav tm="100000">
                                          <p:val>
                                            <p:strVal val="#ppt_x"/>
                                          </p:val>
                                        </p:tav>
                                      </p:tavLst>
                                    </p:anim>
                                    <p:anim calcmode="lin" valueType="num">
                                      <p:cBhvr>
                                        <p:cTn id="20" dur="1000" fill="hold"/>
                                        <p:tgtEl>
                                          <p:spTgt spid="104880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48802"/>
                                        </p:tgtEl>
                                        <p:attrNameLst>
                                          <p:attrName>style.visibility</p:attrName>
                                        </p:attrNameLst>
                                      </p:cBhvr>
                                      <p:to>
                                        <p:strVal val="visible"/>
                                      </p:to>
                                    </p:set>
                                    <p:animEffect transition="in" filter="fade">
                                      <p:cBhvr>
                                        <p:cTn id="23" dur="1000"/>
                                        <p:tgtEl>
                                          <p:spTgt spid="1048802"/>
                                        </p:tgtEl>
                                      </p:cBhvr>
                                    </p:animEffect>
                                    <p:anim calcmode="lin" valueType="num">
                                      <p:cBhvr>
                                        <p:cTn id="24" dur="1000" fill="hold"/>
                                        <p:tgtEl>
                                          <p:spTgt spid="1048802"/>
                                        </p:tgtEl>
                                        <p:attrNameLst>
                                          <p:attrName>ppt_x</p:attrName>
                                        </p:attrNameLst>
                                      </p:cBhvr>
                                      <p:tavLst>
                                        <p:tav tm="0">
                                          <p:val>
                                            <p:strVal val="#ppt_x"/>
                                          </p:val>
                                        </p:tav>
                                        <p:tav tm="100000">
                                          <p:val>
                                            <p:strVal val="#ppt_x"/>
                                          </p:val>
                                        </p:tav>
                                      </p:tavLst>
                                    </p:anim>
                                    <p:anim calcmode="lin" valueType="num">
                                      <p:cBhvr>
                                        <p:cTn id="25" dur="1000" fill="hold"/>
                                        <p:tgtEl>
                                          <p:spTgt spid="104880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048804"/>
                                        </p:tgtEl>
                                        <p:attrNameLst>
                                          <p:attrName>style.visibility</p:attrName>
                                        </p:attrNameLst>
                                      </p:cBhvr>
                                      <p:to>
                                        <p:strVal val="visible"/>
                                      </p:to>
                                    </p:set>
                                    <p:animEffect transition="in" filter="fade">
                                      <p:cBhvr>
                                        <p:cTn id="28" dur="1000"/>
                                        <p:tgtEl>
                                          <p:spTgt spid="1048804"/>
                                        </p:tgtEl>
                                      </p:cBhvr>
                                    </p:animEffect>
                                    <p:anim calcmode="lin" valueType="num">
                                      <p:cBhvr>
                                        <p:cTn id="29" dur="1000" fill="hold"/>
                                        <p:tgtEl>
                                          <p:spTgt spid="1048804"/>
                                        </p:tgtEl>
                                        <p:attrNameLst>
                                          <p:attrName>ppt_x</p:attrName>
                                        </p:attrNameLst>
                                      </p:cBhvr>
                                      <p:tavLst>
                                        <p:tav tm="0">
                                          <p:val>
                                            <p:strVal val="#ppt_x"/>
                                          </p:val>
                                        </p:tav>
                                        <p:tav tm="100000">
                                          <p:val>
                                            <p:strVal val="#ppt_x"/>
                                          </p:val>
                                        </p:tav>
                                      </p:tavLst>
                                    </p:anim>
                                    <p:anim calcmode="lin" valueType="num">
                                      <p:cBhvr>
                                        <p:cTn id="30" dur="1000" fill="hold"/>
                                        <p:tgtEl>
                                          <p:spTgt spid="1048804"/>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1048805"/>
                                        </p:tgtEl>
                                        <p:attrNameLst>
                                          <p:attrName>style.visibility</p:attrName>
                                        </p:attrNameLst>
                                      </p:cBhvr>
                                      <p:to>
                                        <p:strVal val="visible"/>
                                      </p:to>
                                    </p:set>
                                    <p:animEffect transition="in" filter="fade">
                                      <p:cBhvr>
                                        <p:cTn id="34" dur="1000"/>
                                        <p:tgtEl>
                                          <p:spTgt spid="1048805"/>
                                        </p:tgtEl>
                                      </p:cBhvr>
                                    </p:animEffect>
                                    <p:anim calcmode="lin" valueType="num">
                                      <p:cBhvr>
                                        <p:cTn id="35" dur="1000" fill="hold"/>
                                        <p:tgtEl>
                                          <p:spTgt spid="1048805"/>
                                        </p:tgtEl>
                                        <p:attrNameLst>
                                          <p:attrName>ppt_x</p:attrName>
                                        </p:attrNameLst>
                                      </p:cBhvr>
                                      <p:tavLst>
                                        <p:tav tm="0">
                                          <p:val>
                                            <p:strVal val="#ppt_x"/>
                                          </p:val>
                                        </p:tav>
                                        <p:tav tm="100000">
                                          <p:val>
                                            <p:strVal val="#ppt_x"/>
                                          </p:val>
                                        </p:tav>
                                      </p:tavLst>
                                    </p:anim>
                                    <p:anim calcmode="lin" valueType="num">
                                      <p:cBhvr>
                                        <p:cTn id="36" dur="1000" fill="hold"/>
                                        <p:tgtEl>
                                          <p:spTgt spid="104880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48806"/>
                                        </p:tgtEl>
                                        <p:attrNameLst>
                                          <p:attrName>style.visibility</p:attrName>
                                        </p:attrNameLst>
                                      </p:cBhvr>
                                      <p:to>
                                        <p:strVal val="visible"/>
                                      </p:to>
                                    </p:set>
                                    <p:animEffect transition="in" filter="fade">
                                      <p:cBhvr>
                                        <p:cTn id="39" dur="1000"/>
                                        <p:tgtEl>
                                          <p:spTgt spid="1048806"/>
                                        </p:tgtEl>
                                      </p:cBhvr>
                                    </p:animEffect>
                                    <p:anim calcmode="lin" valueType="num">
                                      <p:cBhvr>
                                        <p:cTn id="40" dur="1000" fill="hold"/>
                                        <p:tgtEl>
                                          <p:spTgt spid="1048806"/>
                                        </p:tgtEl>
                                        <p:attrNameLst>
                                          <p:attrName>ppt_x</p:attrName>
                                        </p:attrNameLst>
                                      </p:cBhvr>
                                      <p:tavLst>
                                        <p:tav tm="0">
                                          <p:val>
                                            <p:strVal val="#ppt_x"/>
                                          </p:val>
                                        </p:tav>
                                        <p:tav tm="100000">
                                          <p:val>
                                            <p:strVal val="#ppt_x"/>
                                          </p:val>
                                        </p:tav>
                                      </p:tavLst>
                                    </p:anim>
                                    <p:anim calcmode="lin" valueType="num">
                                      <p:cBhvr>
                                        <p:cTn id="41" dur="1000" fill="hold"/>
                                        <p:tgtEl>
                                          <p:spTgt spid="10488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9" grpId="0"/>
      <p:bldP spid="1048800" grpId="0"/>
      <p:bldP spid="1048801" grpId="0"/>
      <p:bldP spid="1048802" grpId="0"/>
      <p:bldP spid="1048804" grpId="0"/>
      <p:bldP spid="1048805" grpId="0"/>
      <p:bldP spid="104880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9015"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6"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7" name="深度视觉·原创设计 https://www.docer.com/works?userid=22383862"/>
          <p:cNvSpPr/>
          <p:nvPr/>
        </p:nvSpPr>
        <p:spPr>
          <a:xfrm>
            <a:off x="4100024" y="350796"/>
            <a:ext cx="4193170"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8" name="深度视觉·原创设计 https://www.docer.com/works?userid=22383862"/>
          <p:cNvSpPr txBox="1"/>
          <p:nvPr/>
        </p:nvSpPr>
        <p:spPr>
          <a:xfrm>
            <a:off x="4274436" y="419436"/>
            <a:ext cx="3844428" cy="800100"/>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2600">
                <a:solidFill>
                  <a:srgbClr val="000000"/>
                </a:solidFill>
                <a:latin typeface="Arial" panose="020B0604020202020204" pitchFamily="34" charset="0"/>
                <a:ea typeface="Arial" panose="020B0604020202020204" pitchFamily="34" charset="0"/>
                <a:cs typeface="Arial" panose="020B0604020202020204" pitchFamily="34" charset="0"/>
              </a:rPr>
              <a:t>Search</a:t>
            </a:r>
            <a:r>
              <a:rPr lang="zh-CN" altLang="en-US" sz="2600">
                <a:solidFill>
                  <a:srgbClr val="000000"/>
                </a:solidFill>
                <a:latin typeface="Arial" panose="020B0604020202020204" pitchFamily="34" charset="0"/>
                <a:ea typeface="Arial" panose="020B0604020202020204" pitchFamily="34" charset="0"/>
                <a:cs typeface="Arial" panose="020B0604020202020204" pitchFamily="34" charset="0"/>
              </a:rPr>
              <a:t>-</a:t>
            </a:r>
            <a:r>
              <a:rPr lang="en-US" altLang="zh-CN" sz="2600">
                <a:solidFill>
                  <a:srgbClr val="000000"/>
                </a:solidFill>
                <a:latin typeface="Arial" panose="020B0604020202020204" pitchFamily="34" charset="0"/>
                <a:ea typeface="Arial" panose="020B0604020202020204" pitchFamily="34" charset="0"/>
                <a:cs typeface="Arial" panose="020B0604020202020204" pitchFamily="34" charset="0"/>
              </a:rPr>
              <a:t>A* and more </a:t>
            </a:r>
            <a:endParaRPr lang="zh-CN" altLang="en-US" sz="2600">
              <a:solidFill>
                <a:srgbClr val="000000"/>
              </a:solidFill>
              <a:latin typeface="Arial" panose="020B0604020202020204" pitchFamily="34" charset="0"/>
              <a:ea typeface="Arial" panose="020B0604020202020204" pitchFamily="34" charset="0"/>
              <a:cs typeface="Arial" panose="020B0604020202020204" pitchFamily="34" charset="0"/>
            </a:endParaRPr>
          </a:p>
        </p:txBody>
      </p:sp>
      <p:cxnSp>
        <p:nvCxnSpPr>
          <p:cNvPr id="3145731" name="深度视觉·原创设计 https://www.docer.com/works?userid=22383862"/>
          <p:cNvCxnSpPr/>
          <p:nvPr/>
        </p:nvCxnSpPr>
        <p:spPr>
          <a:xfrm>
            <a:off x="9465277" y="-51839"/>
            <a:ext cx="0" cy="104995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32" name="深度视觉·原创设计 https://www.docer.com/works?userid=22383862"/>
          <p:cNvCxnSpPr/>
          <p:nvPr/>
        </p:nvCxnSpPr>
        <p:spPr>
          <a:xfrm>
            <a:off x="2248886" y="964018"/>
            <a:ext cx="721634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userDrawn="1"/>
        </p:nvSpPr>
        <p:spPr>
          <a:xfrm>
            <a:off x="1243816" y="2361265"/>
            <a:ext cx="8473641" cy="1439043"/>
          </a:xfrm>
          <a:prstGeom prst="rect">
            <a:avLst/>
          </a:prstGeom>
        </p:spPr>
        <p:txBody>
          <a:bodyPr wrap="none" rtlCol="0">
            <a:noAutofit/>
          </a:bodyPr>
          <a:p>
            <a:r>
              <a:rPr lang="en-US" altLang="zh-CN" b="1">
                <a:solidFill>
                  <a:schemeClr val="tx1"/>
                </a:solidFill>
              </a:rPr>
              <a:t>The heuristic function considering：</a:t>
            </a:r>
            <a:endParaRPr lang="en-US" altLang="zh-CN" b="1">
              <a:solidFill>
                <a:schemeClr val="tx1"/>
              </a:solidFill>
            </a:endParaRPr>
          </a:p>
          <a:p>
            <a:r>
              <a:rPr lang="en-US" altLang="zh-CN">
                <a:solidFill>
                  <a:schemeClr val="tx1"/>
                </a:solidFill>
              </a:rPr>
              <a:t>	the distance to the nearest enemy tank </a:t>
            </a:r>
            <a:endParaRPr lang="en-US" altLang="zh-CN">
              <a:solidFill>
                <a:schemeClr val="tx1"/>
              </a:solidFill>
            </a:endParaRPr>
          </a:p>
          <a:p>
            <a:r>
              <a:rPr lang="en-US" altLang="zh-CN">
                <a:solidFill>
                  <a:schemeClr val="tx1"/>
                </a:solidFill>
              </a:rPr>
              <a:t>	the distance to the nearest enemy bullet</a:t>
            </a:r>
            <a:endParaRPr lang="en-US" altLang="zh-CN">
              <a:solidFill>
                <a:schemeClr val="tx1"/>
              </a:solidFill>
            </a:endParaRPr>
          </a:p>
        </p:txBody>
      </p:sp>
      <p:sp>
        <p:nvSpPr>
          <p:cNvPr id="3" name="文本框 2"/>
          <p:cNvSpPr txBox="1"/>
          <p:nvPr userDrawn="1"/>
        </p:nvSpPr>
        <p:spPr>
          <a:xfrm>
            <a:off x="1243816" y="4799421"/>
            <a:ext cx="7744428" cy="672908"/>
          </a:xfrm>
          <a:prstGeom prst="rect">
            <a:avLst/>
          </a:prstGeom>
        </p:spPr>
        <p:txBody>
          <a:bodyPr wrap="none" rtlCol="0">
            <a:noAutofit/>
          </a:bodyPr>
          <a:p>
            <a:r>
              <a:rPr lang="en-US" altLang="zh-CN" b="1"/>
              <a:t>One idea</a:t>
            </a:r>
            <a:r>
              <a:rPr lang="en-US" altLang="zh-CN"/>
              <a:t>: use the heuristic function and just pick the best first action</a:t>
            </a:r>
            <a:endParaRPr lang="en-US" altLang="zh-CN"/>
          </a:p>
          <a:p>
            <a:r>
              <a:rPr lang="en-US" altLang="zh-CN"/>
              <a:t>The game score remains unchanged, but the running speed increases</a:t>
            </a:r>
            <a:endParaRPr lang="zh-CN" altLang="en-US"/>
          </a:p>
        </p:txBody>
      </p:sp>
      <p:sp>
        <p:nvSpPr>
          <p:cNvPr id="4" name="文本框 3"/>
          <p:cNvSpPr txBox="1"/>
          <p:nvPr userDrawn="1"/>
        </p:nvSpPr>
        <p:spPr>
          <a:xfrm>
            <a:off x="1243816" y="3800332"/>
            <a:ext cx="7550586" cy="802136"/>
          </a:xfrm>
          <a:prstGeom prst="rect">
            <a:avLst/>
          </a:prstGeom>
        </p:spPr>
        <p:txBody>
          <a:bodyPr wrap="none" rtlCol="0">
            <a:noAutofit/>
          </a:bodyPr>
          <a:p>
            <a:r>
              <a:rPr lang="en-US" altLang="zh-CN"/>
              <a:t>But this is not a traditional search, the enemies can move.</a:t>
            </a:r>
            <a:endParaRPr lang="en-US" altLang="zh-CN"/>
          </a:p>
          <a:p>
            <a:r>
              <a:rPr lang="en-US" altLang="zh-CN"/>
              <a:t>The path planned in the previous step will be abandoned </a:t>
            </a:r>
            <a:endParaRPr lang="zh-CN" altLang="en-US"/>
          </a:p>
        </p:txBody>
      </p:sp>
      <p:sp>
        <p:nvSpPr>
          <p:cNvPr id="5" name="文本框 4"/>
          <p:cNvSpPr txBox="1"/>
          <p:nvPr userDrawn="1"/>
        </p:nvSpPr>
        <p:spPr>
          <a:xfrm>
            <a:off x="1363813" y="1678229"/>
            <a:ext cx="2326097" cy="368300"/>
          </a:xfrm>
          <a:prstGeom prst="rect">
            <a:avLst/>
          </a:prstGeom>
        </p:spPr>
        <p:txBody>
          <a:bodyPr wrap="none" rtlCol="0">
            <a:noAutofit/>
          </a:bodyPr>
          <a:p>
            <a:r>
              <a:rPr lang="en-US" altLang="zh-CN"/>
              <a:t>View bullets as walls and plan a path to the nearest enemy</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9015"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6"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7"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8" name="深度视觉·原创设计 https://www.docer.com/works?userid=22383862"/>
          <p:cNvSpPr txBox="1"/>
          <p:nvPr/>
        </p:nvSpPr>
        <p:spPr>
          <a:xfrm>
            <a:off x="4173739" y="350773"/>
            <a:ext cx="3844428" cy="800100"/>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2600">
                <a:solidFill>
                  <a:srgbClr val="000000"/>
                </a:solidFill>
                <a:latin typeface="Arial" panose="020B0604020202020204" pitchFamily="34" charset="0"/>
                <a:ea typeface="Arial" panose="020B0604020202020204" pitchFamily="34" charset="0"/>
                <a:cs typeface="Arial" panose="020B0604020202020204" pitchFamily="34" charset="0"/>
              </a:rPr>
              <a:t>Search</a:t>
            </a:r>
            <a:r>
              <a:rPr lang="zh-CN" altLang="en-US" sz="2600">
                <a:solidFill>
                  <a:srgbClr val="000000"/>
                </a:solidFill>
                <a:latin typeface="Arial" panose="020B0604020202020204" pitchFamily="34" charset="0"/>
                <a:ea typeface="Arial" panose="020B0604020202020204" pitchFamily="34" charset="0"/>
                <a:cs typeface="Arial" panose="020B0604020202020204" pitchFamily="34" charset="0"/>
              </a:rPr>
              <a:t>-</a:t>
            </a:r>
            <a:r>
              <a:rPr lang="en-US" altLang="zh-CN" sz="2600">
                <a:solidFill>
                  <a:srgbClr val="000000"/>
                </a:solidFill>
                <a:latin typeface="Arial" panose="020B0604020202020204" pitchFamily="34" charset="0"/>
                <a:ea typeface="Arial" panose="020B0604020202020204" pitchFamily="34" charset="0"/>
                <a:cs typeface="Arial" panose="020B0604020202020204" pitchFamily="34" charset="0"/>
              </a:rPr>
              <a:t>Expectimax</a:t>
            </a:r>
            <a:endParaRPr lang="zh-CN" altLang="en-US" sz="2600">
              <a:solidFill>
                <a:srgbClr val="000000"/>
              </a:solidFill>
              <a:latin typeface="Arial" panose="020B0604020202020204" pitchFamily="34" charset="0"/>
              <a:ea typeface="Arial" panose="020B0604020202020204" pitchFamily="34" charset="0"/>
              <a:cs typeface="Arial" panose="020B0604020202020204" pitchFamily="34" charset="0"/>
            </a:endParaRPr>
          </a:p>
        </p:txBody>
      </p:sp>
      <p:cxnSp>
        <p:nvCxnSpPr>
          <p:cNvPr id="3145731" name="深度视觉·原创设计 https://www.docer.com/works?userid=22383862"/>
          <p:cNvCxnSpPr/>
          <p:nvPr/>
        </p:nvCxnSpPr>
        <p:spPr>
          <a:xfrm>
            <a:off x="9465276" y="-709735"/>
            <a:ext cx="0" cy="173015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32" name="深度视觉·原创设计 https://www.docer.com/works?userid=22383862"/>
          <p:cNvCxnSpPr/>
          <p:nvPr/>
        </p:nvCxnSpPr>
        <p:spPr>
          <a:xfrm>
            <a:off x="2187648" y="1030923"/>
            <a:ext cx="721634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40031" y="1020387"/>
            <a:ext cx="7315200" cy="645160"/>
          </a:xfrm>
          <a:prstGeom prst="rect">
            <a:avLst/>
          </a:prstGeom>
          <a:noFill/>
        </p:spPr>
        <p:txBody>
          <a:bodyPr wrap="square" rtlCol="0" anchor="t">
            <a:spAutoFit/>
          </a:bodyPr>
          <a:p>
            <a:r>
              <a:rPr lang="en-US" altLang="zh-CN" b="1"/>
              <a:t>Qustions: </a:t>
            </a:r>
            <a:r>
              <a:rPr lang="en-US" altLang="zh-CN"/>
              <a:t>In original game, hero and enemies are premitted to move on less than 1 grid. So how to difine the "</a:t>
            </a:r>
            <a:r>
              <a:rPr lang="en-US" altLang="zh-CN" i="1"/>
              <a:t>nextState</a:t>
            </a:r>
            <a:r>
              <a:rPr lang="en-US" altLang="zh-CN"/>
              <a:t>"?</a:t>
            </a:r>
            <a:endParaRPr lang="zh-CN" altLang="en-US"/>
          </a:p>
        </p:txBody>
      </p:sp>
      <p:sp>
        <p:nvSpPr>
          <p:cNvPr id="10" name="文本框 9"/>
          <p:cNvSpPr txBox="1"/>
          <p:nvPr/>
        </p:nvSpPr>
        <p:spPr>
          <a:xfrm>
            <a:off x="940031" y="1945397"/>
            <a:ext cx="9285288" cy="922020"/>
          </a:xfrm>
          <a:prstGeom prst="rect">
            <a:avLst/>
          </a:prstGeom>
          <a:noFill/>
        </p:spPr>
        <p:txBody>
          <a:bodyPr wrap="square" rtlCol="0" anchor="t">
            <a:noAutofit/>
          </a:bodyPr>
          <a:p>
            <a:r>
              <a:rPr lang="en-US" altLang="zh-CN">
                <a:solidFill>
                  <a:schemeClr val="tx1"/>
                </a:solidFill>
              </a:rPr>
              <a:t>Our</a:t>
            </a:r>
            <a:r>
              <a:rPr lang="en-US" altLang="zh-CN" b="1">
                <a:solidFill>
                  <a:schemeClr val="tx1"/>
                </a:solidFill>
              </a:rPr>
              <a:t> </a:t>
            </a:r>
            <a:r>
              <a:rPr lang="en-US" altLang="zh-CN">
                <a:solidFill>
                  <a:schemeClr val="tx1"/>
                </a:solidFill>
              </a:rPr>
              <a:t>answer is</a:t>
            </a:r>
            <a:r>
              <a:rPr lang="en-US" altLang="zh-CN" b="1"/>
              <a:t> discretization:</a:t>
            </a:r>
            <a:endParaRPr lang="en-US" altLang="zh-CN" b="1"/>
          </a:p>
          <a:p>
            <a:r>
              <a:rPr lang="en-US" altLang="zh-CN">
                <a:solidFill>
                  <a:schemeClr val="tx1"/>
                </a:solidFill>
              </a:rPr>
              <a:t>      we only permit agent and enemies to move on the distance of the integer grid. In this way, we can difine the "</a:t>
            </a:r>
            <a:r>
              <a:rPr lang="en-US" altLang="zh-CN" i="1">
                <a:solidFill>
                  <a:schemeClr val="tx1"/>
                </a:solidFill>
              </a:rPr>
              <a:t>nextState</a:t>
            </a:r>
            <a:r>
              <a:rPr lang="en-US" altLang="zh-CN">
                <a:solidFill>
                  <a:schemeClr val="tx1"/>
                </a:solidFill>
              </a:rPr>
              <a:t>", which is the state after our agent move on a gird.</a:t>
            </a:r>
            <a:endParaRPr lang="en-US" altLang="zh-CN">
              <a:solidFill>
                <a:schemeClr val="tx1"/>
              </a:solidFill>
            </a:endParaRPr>
          </a:p>
        </p:txBody>
      </p:sp>
      <p:sp>
        <p:nvSpPr>
          <p:cNvPr id="12" name="文本框 11"/>
          <p:cNvSpPr txBox="1"/>
          <p:nvPr/>
        </p:nvSpPr>
        <p:spPr>
          <a:xfrm>
            <a:off x="940031" y="3106370"/>
            <a:ext cx="7315200" cy="368300"/>
          </a:xfrm>
          <a:prstGeom prst="rect">
            <a:avLst/>
          </a:prstGeom>
          <a:noFill/>
        </p:spPr>
        <p:txBody>
          <a:bodyPr wrap="square" rtlCol="0" anchor="t">
            <a:spAutoFit/>
          </a:bodyPr>
          <a:p>
            <a:r>
              <a:rPr lang="en-US" altLang="zh-CN"/>
              <a:t>The</a:t>
            </a:r>
            <a:r>
              <a:rPr lang="en-US" altLang="zh-CN" i="1"/>
              <a:t> </a:t>
            </a:r>
            <a:r>
              <a:rPr lang="en-US" altLang="zh-CN" b="1" i="1"/>
              <a:t>evaluate</a:t>
            </a:r>
            <a:r>
              <a:rPr lang="en-US" altLang="zh-CN"/>
              <a:t> function  we use to judge the state:</a:t>
            </a:r>
            <a:endParaRPr lang="zh-CN" altLang="en-US"/>
          </a:p>
        </p:txBody>
      </p:sp>
      <p:sp>
        <p:nvSpPr>
          <p:cNvPr id="13" name="文本框 12"/>
          <p:cNvSpPr txBox="1"/>
          <p:nvPr/>
        </p:nvSpPr>
        <p:spPr>
          <a:xfrm>
            <a:off x="1441098" y="3557562"/>
            <a:ext cx="7315200" cy="2584450"/>
          </a:xfrm>
          <a:prstGeom prst="rect">
            <a:avLst/>
          </a:prstGeom>
          <a:noFill/>
        </p:spPr>
        <p:txBody>
          <a:bodyPr wrap="square" rtlCol="0" anchor="t">
            <a:spAutoFit/>
          </a:bodyPr>
          <a:p>
            <a:r>
              <a:rPr lang="en-US" altLang="zh-CN"/>
              <a:t>It's not simple equal to the score of a state</a:t>
            </a:r>
            <a:endParaRPr lang="en-US" altLang="zh-CN"/>
          </a:p>
          <a:p>
            <a:endParaRPr lang="zh-CN" altLang="en-US"/>
          </a:p>
          <a:p>
            <a:r>
              <a:rPr lang="en-US" altLang="zh-CN"/>
              <a:t>Add punishment associate with distance from agent to enemies. If the agent is quite far away from all enemies, we will add punishment, in order to enourage it to approach them</a:t>
            </a:r>
            <a:endParaRPr lang="en-US" altLang="zh-CN"/>
          </a:p>
          <a:p>
            <a:endParaRPr lang="zh-CN" altLang="en-US"/>
          </a:p>
          <a:p>
            <a:r>
              <a:rPr lang="en-US" altLang="zh-CN"/>
              <a:t>Add another punishment. If the agent is in front of any enemy and close to it, it will have no time to skip bullet and lose the game. So we add punishment to avoid this  condition</a:t>
            </a: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9015"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6"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7"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8" name="深度视觉·原创设计 https://www.docer.com/works?userid=22383862"/>
          <p:cNvSpPr txBox="1"/>
          <p:nvPr/>
        </p:nvSpPr>
        <p:spPr>
          <a:xfrm>
            <a:off x="4173739" y="350773"/>
            <a:ext cx="3844428" cy="800100"/>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2600">
                <a:solidFill>
                  <a:srgbClr val="000000"/>
                </a:solidFill>
                <a:latin typeface="Arial" panose="020B0604020202020204" pitchFamily="34" charset="0"/>
                <a:ea typeface="Arial" panose="020B0604020202020204" pitchFamily="34" charset="0"/>
                <a:cs typeface="Arial" panose="020B0604020202020204" pitchFamily="34" charset="0"/>
              </a:rPr>
              <a:t>DQN</a:t>
            </a:r>
            <a:endParaRPr lang="zh-CN" altLang="en-US" sz="2600">
              <a:solidFill>
                <a:srgbClr val="000000"/>
              </a:solidFill>
              <a:latin typeface="Arial" panose="020B0604020202020204" pitchFamily="34" charset="0"/>
              <a:ea typeface="Arial" panose="020B0604020202020204" pitchFamily="34" charset="0"/>
              <a:cs typeface="Arial" panose="020B0604020202020204" pitchFamily="34" charset="0"/>
            </a:endParaRPr>
          </a:p>
        </p:txBody>
      </p:sp>
      <p:cxnSp>
        <p:nvCxnSpPr>
          <p:cNvPr id="3145731" name="深度视觉·原创设计 https://www.docer.com/works?userid=22383862"/>
          <p:cNvCxnSpPr/>
          <p:nvPr/>
        </p:nvCxnSpPr>
        <p:spPr>
          <a:xfrm>
            <a:off x="9465276" y="-709735"/>
            <a:ext cx="0" cy="274487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32" name="深度视觉·原创设计 https://www.docer.com/works?userid=22383862"/>
          <p:cNvCxnSpPr/>
          <p:nvPr/>
        </p:nvCxnSpPr>
        <p:spPr>
          <a:xfrm>
            <a:off x="2310307" y="1889533"/>
            <a:ext cx="721634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 name="文本框 0"/>
          <p:cNvSpPr txBox="1"/>
          <p:nvPr userDrawn="1"/>
        </p:nvSpPr>
        <p:spPr>
          <a:xfrm>
            <a:off x="468516" y="1150945"/>
            <a:ext cx="5718924" cy="4956958"/>
          </a:xfrm>
          <a:prstGeom prst="rect">
            <a:avLst/>
          </a:prstGeom>
        </p:spPr>
        <p:txBody>
          <a:bodyPr wrap="square" rtlCol="0">
            <a:noAutofit/>
          </a:bodyPr>
          <a:p>
            <a:pPr algn="l"/>
            <a:r>
              <a:rPr lang="zh-CN" altLang="en-US"/>
              <a:t>Network Structure:</a:t>
            </a:r>
            <a:endParaRPr lang="zh-CN" altLang="en-US"/>
          </a:p>
          <a:p>
            <a:pPr algn="l"/>
            <a:r>
              <a:rPr lang="en-US" altLang="zh-CN"/>
              <a:t>D</a:t>
            </a:r>
            <a:r>
              <a:rPr lang="zh-CN" altLang="en-US"/>
              <a:t>efine the architecture of the DQN model. It consists of two main parts: features and fc. </a:t>
            </a:r>
            <a:endParaRPr lang="zh-CN" altLang="en-US"/>
          </a:p>
          <a:p>
            <a:pPr algn="l"/>
            <a:r>
              <a:rPr lang="zh-CN" altLang="en-US"/>
              <a:t>The features part</a:t>
            </a:r>
            <a:r>
              <a:rPr lang="en-US" altLang="zh-CN"/>
              <a:t>: </a:t>
            </a:r>
            <a:r>
              <a:rPr lang="zh-CN" altLang="en-US"/>
              <a:t>sequential module composed of </a:t>
            </a:r>
            <a:r>
              <a:rPr lang="en-US" altLang="zh-CN"/>
              <a:t>2 </a:t>
            </a:r>
            <a:r>
              <a:rPr lang="zh-CN" altLang="en-US"/>
              <a:t>convolutional layers and ReLU activation functions, used to extract features from the input state. </a:t>
            </a:r>
            <a:endParaRPr lang="zh-CN" altLang="en-US"/>
          </a:p>
          <a:p>
            <a:pPr algn="l"/>
            <a:r>
              <a:rPr lang="zh-CN" altLang="en-US"/>
              <a:t>The fc par</a:t>
            </a:r>
            <a:r>
              <a:rPr lang="en-US" altLang="zh-CN"/>
              <a:t>t: </a:t>
            </a:r>
            <a:r>
              <a:rPr lang="zh-CN" altLang="en-US"/>
              <a:t>composed of fully connected layers and ReLU activation functions, used to map the extracted features to the action space.</a:t>
            </a:r>
            <a:endParaRPr lang="zh-CN" altLang="en-US"/>
          </a:p>
          <a:p>
            <a:pPr algn="l"/>
            <a:endParaRPr lang="zh-CN" altLang="en-US"/>
          </a:p>
          <a:p>
            <a:pPr algn="l"/>
            <a:r>
              <a:rPr lang="en-US" altLang="zh-CN"/>
              <a:t>Mixed</a:t>
            </a:r>
            <a:r>
              <a:rPr lang="zh-CN" altLang="en-US"/>
              <a:t> Target Network:</a:t>
            </a:r>
            <a:endParaRPr lang="zh-CN" altLang="en-US"/>
          </a:p>
          <a:p>
            <a:pPr algn="l"/>
            <a:r>
              <a:rPr lang="zh-CN" altLang="en-US"/>
              <a:t>DQN has two Q-value networks. </a:t>
            </a:r>
            <a:endParaRPr lang="zh-CN" altLang="en-US"/>
          </a:p>
          <a:p>
            <a:pPr algn="l"/>
            <a:r>
              <a:rPr lang="zh-CN" altLang="en-US"/>
              <a:t>The inner network</a:t>
            </a:r>
            <a:r>
              <a:rPr lang="en-US" altLang="zh-CN"/>
              <a:t>: </a:t>
            </a:r>
            <a:r>
              <a:rPr lang="zh-CN" altLang="en-US"/>
              <a:t>generates the Q-values for the current state, used for fitting the weight parameters. </a:t>
            </a:r>
            <a:endParaRPr lang="zh-CN" altLang="en-US"/>
          </a:p>
          <a:p>
            <a:pPr algn="l"/>
            <a:r>
              <a:rPr lang="zh-CN" altLang="en-US"/>
              <a:t>The outer network, also known as the target network, used for sampling and generating experience replay. After several epochs, the weight parameters from the inner network are passed to the outer network for updating.</a:t>
            </a:r>
            <a:endParaRPr lang="zh-CN" altLang="en-US"/>
          </a:p>
          <a:p>
            <a:pPr algn="l"/>
            <a:endParaRPr lang="zh-CN" altLang="en-US"/>
          </a:p>
          <a:p>
            <a:pPr algn="l"/>
            <a:endParaRPr lang="zh-CN" altLang="en-US"/>
          </a:p>
        </p:txBody>
      </p:sp>
      <p:pic>
        <p:nvPicPr>
          <p:cNvPr id="2" name="图片 1" descr="upload_post_object_v2_2756520645"/>
          <p:cNvPicPr>
            <a:picLocks noChangeAspect="1"/>
          </p:cNvPicPr>
          <p:nvPr/>
        </p:nvPicPr>
        <p:blipFill>
          <a:blip r:embed="rId1"/>
          <a:stretch>
            <a:fillRect/>
          </a:stretch>
        </p:blipFill>
        <p:spPr>
          <a:xfrm>
            <a:off x="7127891" y="2908069"/>
            <a:ext cx="5064143" cy="358171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646840" y="1663607"/>
            <a:ext cx="5092711" cy="645160"/>
          </a:xfrm>
          <a:prstGeom prst="rect">
            <a:avLst/>
          </a:prstGeom>
        </p:spPr>
        <p:txBody>
          <a:bodyPr wrap="square" rtlCol="0">
            <a:noAutofit/>
          </a:bodyPr>
          <a:p>
            <a:pPr algn="l"/>
            <a:r>
              <a:rPr lang="zh-CN" altLang="en-US"/>
              <a:t>Replay Buffer:</a:t>
            </a:r>
            <a:endParaRPr lang="zh-CN" altLang="en-US"/>
          </a:p>
          <a:p>
            <a:pPr algn="l"/>
            <a:r>
              <a:rPr lang="zh-CN" altLang="en-US"/>
              <a:t>It is implemented to store and sample experience data. It records previously sampled experiences to be reused during Q-value updates. By retrieving a batch of samples from the buffer during updates, the efficiency of sample utilization can be greatly improved.</a:t>
            </a:r>
            <a:endParaRPr lang="zh-CN" altLang="en-US"/>
          </a:p>
        </p:txBody>
      </p:sp>
      <p:pic>
        <p:nvPicPr>
          <p:cNvPr id="3" name="图片 2" descr="upload_post_object_v2_2211264450"/>
          <p:cNvPicPr>
            <a:picLocks noChangeAspect="1"/>
          </p:cNvPicPr>
          <p:nvPr/>
        </p:nvPicPr>
        <p:blipFill>
          <a:blip r:embed="rId1"/>
          <a:stretch>
            <a:fillRect/>
          </a:stretch>
        </p:blipFill>
        <p:spPr>
          <a:xfrm>
            <a:off x="5932001" y="1434505"/>
            <a:ext cx="5762071" cy="3989126"/>
          </a:xfrm>
          <a:prstGeom prst="rect">
            <a:avLst/>
          </a:prstGeom>
        </p:spPr>
      </p:pic>
      <p:sp>
        <p:nvSpPr>
          <p:cNvPr id="4" name="文本框 3"/>
          <p:cNvSpPr txBox="1"/>
          <p:nvPr userDrawn="1"/>
        </p:nvSpPr>
        <p:spPr>
          <a:xfrm>
            <a:off x="4822834" y="254634"/>
            <a:ext cx="2444484" cy="368300"/>
          </a:xfrm>
          <a:prstGeom prst="rect">
            <a:avLst/>
          </a:prstGeom>
        </p:spPr>
        <p:txBody>
          <a:bodyPr wrap="none" rtlCol="0">
            <a:noAutofit/>
          </a:bodyPr>
          <a:p>
            <a:pPr algn="ctr"/>
            <a:r>
              <a:rPr lang="en-US" altLang="zh-CN" sz="2400" b="1"/>
              <a:t>DQN</a:t>
            </a:r>
            <a:endParaRPr lang="zh-CN" altLang="en-US" sz="24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9015"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6"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7"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9018" name="深度视觉·原创设计 https://www.docer.com/works?userid=22383862"/>
          <p:cNvSpPr txBox="1"/>
          <p:nvPr/>
        </p:nvSpPr>
        <p:spPr>
          <a:xfrm>
            <a:off x="4173739" y="350773"/>
            <a:ext cx="3844428" cy="800100"/>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2600">
                <a:solidFill>
                  <a:srgbClr val="000000"/>
                </a:solidFill>
                <a:latin typeface="Arial" panose="020B0604020202020204" pitchFamily="34" charset="0"/>
                <a:ea typeface="Arial" panose="020B0604020202020204" pitchFamily="34" charset="0"/>
                <a:cs typeface="Arial" panose="020B0604020202020204" pitchFamily="34" charset="0"/>
              </a:rPr>
              <a:t>Conclusion</a:t>
            </a:r>
            <a:endParaRPr lang="zh-CN" altLang="en-US" sz="2600">
              <a:solidFill>
                <a:srgbClr val="000000"/>
              </a:solidFill>
              <a:latin typeface="Arial" panose="020B0604020202020204" pitchFamily="34" charset="0"/>
              <a:ea typeface="Arial" panose="020B0604020202020204" pitchFamily="34" charset="0"/>
              <a:cs typeface="Arial" panose="020B0604020202020204" pitchFamily="34" charset="0"/>
            </a:endParaRPr>
          </a:p>
        </p:txBody>
      </p:sp>
      <p:cxnSp>
        <p:nvCxnSpPr>
          <p:cNvPr id="3145731" name="深度视觉·原创设计 https://www.docer.com/works?userid=22383862"/>
          <p:cNvCxnSpPr/>
          <p:nvPr/>
        </p:nvCxnSpPr>
        <p:spPr>
          <a:xfrm>
            <a:off x="9465276" y="-709735"/>
            <a:ext cx="0" cy="274487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 name="图片 7" descr="upload_post_object_v2_4241312891"/>
          <p:cNvPicPr>
            <a:picLocks noChangeAspect="1"/>
          </p:cNvPicPr>
          <p:nvPr/>
        </p:nvPicPr>
        <p:blipFill>
          <a:blip r:embed="rId1"/>
          <a:stretch>
            <a:fillRect/>
          </a:stretch>
        </p:blipFill>
        <p:spPr>
          <a:xfrm>
            <a:off x="2383839" y="1150864"/>
            <a:ext cx="7424395" cy="487966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20">
      <a:dk1>
        <a:srgbClr val="000000"/>
      </a:dk1>
      <a:lt1>
        <a:srgbClr val="FFFFFF"/>
      </a:lt1>
      <a:dk2>
        <a:srgbClr val="44546A"/>
      </a:dk2>
      <a:lt2>
        <a:srgbClr val="E7E6E6"/>
      </a:lt2>
      <a:accent1>
        <a:srgbClr val="00265D"/>
      </a:accent1>
      <a:accent2>
        <a:srgbClr val="FEB72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4041</Words>
  <Application>WPS Office WWO_wpscloud_20240118144253-248eeffa4e</Application>
  <PresentationFormat/>
  <Paragraphs>125</Paragraphs>
  <Slides>11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宋体</vt:lpstr>
      <vt:lpstr>Wingdings</vt:lpstr>
      <vt:lpstr>汉仪正圆-55W</vt:lpstr>
      <vt:lpstr>汉仪书宋二KW</vt:lpstr>
      <vt:lpstr>阿里巴巴普惠体 Light</vt:lpstr>
      <vt:lpstr>Open Sans</vt:lpstr>
      <vt:lpstr>Alibaba PuHuiTi</vt:lpstr>
      <vt:lpstr>汉仪正圆-55W</vt:lpstr>
      <vt:lpstr>Calibri</vt:lpstr>
      <vt:lpstr>MS PGothic</vt:lpstr>
      <vt:lpstr>Kingsoft Confetti</vt:lpstr>
      <vt:lpstr>Noto Kufi Arabic</vt:lpstr>
      <vt:lpstr>等线</vt:lpstr>
      <vt:lpstr>汉仪中等线KW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code</cp:lastModifiedBy>
  <dcterms:created xsi:type="dcterms:W3CDTF">2024-01-25T12:24:39Z</dcterms:created>
  <dcterms:modified xsi:type="dcterms:W3CDTF">2024-01-25T12:24:39Z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KSOTemplateUUID">
    <vt:lpwstr>v1.0_mb_Jmb9RG/n/BRcF2ta8XUeyA==</vt:lpwstr>
  </property>
  <property fmtid="{D5CDD505-2E9C-101B-9397-08002B2CF9AE}" pid="4" name="ICV">
    <vt:lpwstr>725b6d8fd07445a89fae89225168b06c_21</vt:lpwstr>
  </property>
</Properties>
</file>